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372" r:id="rId4"/>
    <p:sldId id="387" r:id="rId5"/>
    <p:sldId id="388" r:id="rId6"/>
    <p:sldId id="398" r:id="rId7"/>
    <p:sldId id="389" r:id="rId8"/>
    <p:sldId id="259" r:id="rId9"/>
    <p:sldId id="260" r:id="rId10"/>
    <p:sldId id="576" r:id="rId11"/>
    <p:sldId id="261" r:id="rId12"/>
    <p:sldId id="400" r:id="rId13"/>
    <p:sldId id="403" r:id="rId14"/>
    <p:sldId id="399" r:id="rId15"/>
    <p:sldId id="405" r:id="rId16"/>
    <p:sldId id="577" r:id="rId17"/>
    <p:sldId id="401" r:id="rId18"/>
    <p:sldId id="406" r:id="rId19"/>
    <p:sldId id="265"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8365-D5C0-41FF-AB97-097365A3A6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15A75C-00E6-4665-BFE0-01E53A105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FDF2AC-A579-427F-9A10-56E7B891A33B}"/>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5" name="Footer Placeholder 4">
            <a:extLst>
              <a:ext uri="{FF2B5EF4-FFF2-40B4-BE49-F238E27FC236}">
                <a16:creationId xmlns:a16="http://schemas.microsoft.com/office/drawing/2014/main" id="{CEC9EB62-BAC7-417C-BBC5-716226ED0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F315E-6D8D-4EA2-BCC0-5C6419DC0735}"/>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47771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F717-032E-4BEB-835D-E29DA9145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4889E3-EDBD-4450-AE51-6C40C9513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D7BB0-24E1-41A5-A4A3-76E12C72DB08}"/>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5" name="Footer Placeholder 4">
            <a:extLst>
              <a:ext uri="{FF2B5EF4-FFF2-40B4-BE49-F238E27FC236}">
                <a16:creationId xmlns:a16="http://schemas.microsoft.com/office/drawing/2014/main" id="{AD2D554B-C451-44C7-9CA8-D4936D420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E394E-F024-400B-9F7D-6DA5D1684A5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91166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4CDEF-FB5B-4CF4-BD46-6DEFAE387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7CB66-893B-4037-A102-B0FA50517F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94E02-3DC8-4960-9068-256C7F748F3F}"/>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5" name="Footer Placeholder 4">
            <a:extLst>
              <a:ext uri="{FF2B5EF4-FFF2-40B4-BE49-F238E27FC236}">
                <a16:creationId xmlns:a16="http://schemas.microsoft.com/office/drawing/2014/main" id="{71B16C59-46E3-4D30-A226-509143ACF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94950-E901-4F5C-968A-A0BD6F88DCCC}"/>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80878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B97D-B9C7-427D-A523-8413EFA7D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CB134-01CB-4903-87A4-F2A617DA17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74494-614A-4E81-A01F-CF639BF44800}"/>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5" name="Footer Placeholder 4">
            <a:extLst>
              <a:ext uri="{FF2B5EF4-FFF2-40B4-BE49-F238E27FC236}">
                <a16:creationId xmlns:a16="http://schemas.microsoft.com/office/drawing/2014/main" id="{0317559C-2427-4EF0-A901-8D78F955D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4D178-0395-4CCB-BE4B-21623AE6AA3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7598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D294-96D4-47D7-A553-A3E029C049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5904F0-AD22-48C6-965A-02D86B7CD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FA9DCD-30C7-48C4-A0D7-FB3E278C841F}"/>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5" name="Footer Placeholder 4">
            <a:extLst>
              <a:ext uri="{FF2B5EF4-FFF2-40B4-BE49-F238E27FC236}">
                <a16:creationId xmlns:a16="http://schemas.microsoft.com/office/drawing/2014/main" id="{E0D71505-E938-4B06-8695-401CCDB91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6FB3F-0F6E-41F3-8574-1CD6E643C2A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32460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5369-A49F-42A6-A280-DA00545E1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9A96D-1BC4-42CF-A65D-2BD8ED2C6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FBBE3-4B1E-4084-A801-D97B0137E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90BFD-CA4B-40C2-ADA6-6D0C56D5067F}"/>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6" name="Footer Placeholder 5">
            <a:extLst>
              <a:ext uri="{FF2B5EF4-FFF2-40B4-BE49-F238E27FC236}">
                <a16:creationId xmlns:a16="http://schemas.microsoft.com/office/drawing/2014/main" id="{F04427AE-4411-4395-BB4C-0EFD86A45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69618-FC5A-43FF-AAE4-10B9874D9092}"/>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76787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046D-27E1-4533-A1A7-251187A869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3439F-8061-4944-8BE2-491C72197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68214-1A40-4A14-91FD-DE3BE5AFF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F6D87-FCFD-4EEA-992B-609E86AAD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596B9-50A2-4DC0-8BEE-4DDF4F536A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FF4A2-29B9-4944-8018-6C5C318BC827}"/>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8" name="Footer Placeholder 7">
            <a:extLst>
              <a:ext uri="{FF2B5EF4-FFF2-40B4-BE49-F238E27FC236}">
                <a16:creationId xmlns:a16="http://schemas.microsoft.com/office/drawing/2014/main" id="{612D5B47-4FAA-4F2D-89C7-DABA3BF46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1439E1-A521-4D2C-9CA5-55FFFD75FB5B}"/>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419495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A3C0-07CE-4C75-8552-A77F04899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6E7B2-543E-4772-BC8C-CB859C2251FE}"/>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4" name="Footer Placeholder 3">
            <a:extLst>
              <a:ext uri="{FF2B5EF4-FFF2-40B4-BE49-F238E27FC236}">
                <a16:creationId xmlns:a16="http://schemas.microsoft.com/office/drawing/2014/main" id="{DA5F2056-A20E-48B5-AA25-44F1611FC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50B1E-4098-46B8-8C5C-498572D74BAB}"/>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07855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B7F62-432D-4B1B-9FE1-56D590AE5292}"/>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3" name="Footer Placeholder 2">
            <a:extLst>
              <a:ext uri="{FF2B5EF4-FFF2-40B4-BE49-F238E27FC236}">
                <a16:creationId xmlns:a16="http://schemas.microsoft.com/office/drawing/2014/main" id="{8D048C09-BC36-426C-8274-FA05DC0E8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FAC56-5786-42C7-9D27-E347FC97C3ED}"/>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58339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C551-E62B-4A16-B5F8-435FC4DAB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4E7557-2150-4987-A59B-5F82C0284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1BCD5-EFD4-48E8-8E90-4B0B544D4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04ED6-F29A-4815-9ECA-FEC5CAA72CB9}"/>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6" name="Footer Placeholder 5">
            <a:extLst>
              <a:ext uri="{FF2B5EF4-FFF2-40B4-BE49-F238E27FC236}">
                <a16:creationId xmlns:a16="http://schemas.microsoft.com/office/drawing/2014/main" id="{B98A3752-D340-466C-9317-F1E6D908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26E83-2106-4759-BDCA-8FF82E54AAFF}"/>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10161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DD10-FCAA-49A0-8373-3AE9472E0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5FFC95-299E-481E-B755-CF6D9DDFF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B0E771-7926-45E3-94B3-A57A276D3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7C43E-BDCA-4574-893E-D95C97FEF6B9}"/>
              </a:ext>
            </a:extLst>
          </p:cNvPr>
          <p:cNvSpPr>
            <a:spLocks noGrp="1"/>
          </p:cNvSpPr>
          <p:nvPr>
            <p:ph type="dt" sz="half" idx="10"/>
          </p:nvPr>
        </p:nvSpPr>
        <p:spPr/>
        <p:txBody>
          <a:bodyPr/>
          <a:lstStyle/>
          <a:p>
            <a:fld id="{50870750-A5B7-4BA7-8325-DC039F6FE782}" type="datetimeFigureOut">
              <a:rPr lang="en-US" smtClean="0"/>
              <a:t>12/28/2021</a:t>
            </a:fld>
            <a:endParaRPr lang="en-US"/>
          </a:p>
        </p:txBody>
      </p:sp>
      <p:sp>
        <p:nvSpPr>
          <p:cNvPr id="6" name="Footer Placeholder 5">
            <a:extLst>
              <a:ext uri="{FF2B5EF4-FFF2-40B4-BE49-F238E27FC236}">
                <a16:creationId xmlns:a16="http://schemas.microsoft.com/office/drawing/2014/main" id="{CC0B2BD7-62BC-458F-A723-B253B5FEA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EAE58-A68C-41F6-8E6D-74E5F8EC23F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78208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D9747-2C5A-42E0-9C57-9DACCCEAD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209264-E315-437F-8005-ABBC4739A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1A857-F9F4-46DF-99E1-B5BA2654D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70750-A5B7-4BA7-8325-DC039F6FE782}" type="datetimeFigureOut">
              <a:rPr lang="en-US" smtClean="0"/>
              <a:t>12/28/2021</a:t>
            </a:fld>
            <a:endParaRPr lang="en-US"/>
          </a:p>
        </p:txBody>
      </p:sp>
      <p:sp>
        <p:nvSpPr>
          <p:cNvPr id="5" name="Footer Placeholder 4">
            <a:extLst>
              <a:ext uri="{FF2B5EF4-FFF2-40B4-BE49-F238E27FC236}">
                <a16:creationId xmlns:a16="http://schemas.microsoft.com/office/drawing/2014/main" id="{F3A072F1-339D-413C-8784-25DE7BDED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1CD668-18FD-44AF-B1C6-8B0B78F7D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3D0C3-8E74-47E9-83DE-2469D7297E0A}" type="slidenum">
              <a:rPr lang="en-US" smtClean="0"/>
              <a:t>‹#›</a:t>
            </a:fld>
            <a:endParaRPr lang="en-US"/>
          </a:p>
        </p:txBody>
      </p:sp>
    </p:spTree>
    <p:extLst>
      <p:ext uri="{BB962C8B-B14F-4D97-AF65-F5344CB8AC3E}">
        <p14:creationId xmlns:p14="http://schemas.microsoft.com/office/powerpoint/2010/main" val="141423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q654-kmF3Pc&amp;t=0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dth2CX5HgxU" TargetMode="External"/><Relationship Id="rId1" Type="http://schemas.openxmlformats.org/officeDocument/2006/relationships/slideLayout" Target="../slideLayouts/slideLayout2.xml"/><Relationship Id="rId4" Type="http://schemas.openxmlformats.org/officeDocument/2006/relationships/hyperlink" Target="https://image.slidesharecdn.com/observationalstudies-120624223004-phpapp01/95/observational-studies-3-728.jpg?cb=134057857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Qq3OiHQ-HC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esignthinkingforlibraries.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designthinkingforlibraries.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designthinkingforlibraries.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esignthinkingforlibraries.com/service-desig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esignthinkingforlibrarie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teraction-design.org/literature/article/stage-1-in-the-design-thinking-process-empathise-with-your-user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B136-C083-4C69-A780-AC660E53EFC8}"/>
              </a:ext>
            </a:extLst>
          </p:cNvPr>
          <p:cNvSpPr>
            <a:spLocks noGrp="1"/>
          </p:cNvSpPr>
          <p:nvPr>
            <p:ph type="ctrTitle"/>
          </p:nvPr>
        </p:nvSpPr>
        <p:spPr>
          <a:xfrm>
            <a:off x="1524000" y="965914"/>
            <a:ext cx="9144000" cy="1655763"/>
          </a:xfrm>
        </p:spPr>
        <p:txBody>
          <a:bodyPr>
            <a:normAutofit/>
          </a:bodyPr>
          <a:lstStyle/>
          <a:p>
            <a:r>
              <a:rPr lang="en-US" sz="4400" b="1" dirty="0">
                <a:solidFill>
                  <a:schemeClr val="accent1">
                    <a:lumMod val="50000"/>
                  </a:schemeClr>
                </a:solidFill>
              </a:rPr>
              <a:t>INFO547: Design Thinking for Digital Community Service </a:t>
            </a:r>
          </a:p>
        </p:txBody>
      </p:sp>
      <p:sp>
        <p:nvSpPr>
          <p:cNvPr id="3" name="Subtitle 2">
            <a:extLst>
              <a:ext uri="{FF2B5EF4-FFF2-40B4-BE49-F238E27FC236}">
                <a16:creationId xmlns:a16="http://schemas.microsoft.com/office/drawing/2014/main" id="{5192F221-320E-44A7-9CB0-2FEAD8CA2441}"/>
              </a:ext>
            </a:extLst>
          </p:cNvPr>
          <p:cNvSpPr>
            <a:spLocks noGrp="1"/>
          </p:cNvSpPr>
          <p:nvPr>
            <p:ph type="subTitle" idx="1"/>
          </p:nvPr>
        </p:nvSpPr>
        <p:spPr>
          <a:xfrm>
            <a:off x="1105989" y="2861809"/>
            <a:ext cx="10162902" cy="1655762"/>
          </a:xfrm>
        </p:spPr>
        <p:txBody>
          <a:bodyPr>
            <a:normAutofit/>
          </a:bodyPr>
          <a:lstStyle/>
          <a:p>
            <a:pPr algn="l"/>
            <a:endParaRPr lang="en-US" dirty="0"/>
          </a:p>
          <a:p>
            <a:pPr algn="l"/>
            <a:r>
              <a:rPr lang="en-US" sz="3500" dirty="0"/>
              <a:t>Week 2: Understanding Your User Community</a:t>
            </a:r>
          </a:p>
          <a:p>
            <a:pPr algn="l"/>
            <a:endParaRPr lang="en-US" sz="2800" dirty="0"/>
          </a:p>
          <a:p>
            <a:pPr algn="l"/>
            <a:endParaRPr lang="en-US" dirty="0"/>
          </a:p>
        </p:txBody>
      </p:sp>
      <p:pic>
        <p:nvPicPr>
          <p:cNvPr id="4" name="Picture 3" descr="A picture containing businesscard&#10;&#10;Description automatically generated">
            <a:extLst>
              <a:ext uri="{FF2B5EF4-FFF2-40B4-BE49-F238E27FC236}">
                <a16:creationId xmlns:a16="http://schemas.microsoft.com/office/drawing/2014/main" id="{78C860DC-B3B0-499B-8B17-147B7B7E05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04460" y="4691750"/>
            <a:ext cx="1783080" cy="1828800"/>
          </a:xfrm>
          <a:prstGeom prst="rect">
            <a:avLst/>
          </a:prstGeom>
        </p:spPr>
      </p:pic>
    </p:spTree>
    <p:extLst>
      <p:ext uri="{BB962C8B-B14F-4D97-AF65-F5344CB8AC3E}">
        <p14:creationId xmlns:p14="http://schemas.microsoft.com/office/powerpoint/2010/main" val="105640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extLst>
              <a:ext uri="{FF2B5EF4-FFF2-40B4-BE49-F238E27FC236}">
                <a16:creationId xmlns:a16="http://schemas.microsoft.com/office/drawing/2014/main" id="{E3DD3DA1-9E79-43C2-A10B-9AB1F3C9B7E9}"/>
              </a:ext>
            </a:extLst>
          </p:cNvPr>
          <p:cNvPicPr>
            <a:picLocks noGrp="1" noChangeAspect="1"/>
          </p:cNvPicPr>
          <p:nvPr>
            <p:ph idx="1"/>
          </p:nvPr>
        </p:nvPicPr>
        <p:blipFill rotWithShape="1">
          <a:blip r:embed="rId3"/>
          <a:srcRect l="3301" t="16616" r="32121" b="8270"/>
          <a:stretch/>
        </p:blipFill>
        <p:spPr>
          <a:xfrm>
            <a:off x="1645920" y="517447"/>
            <a:ext cx="8900160" cy="5823107"/>
          </a:xfrm>
        </p:spPr>
      </p:pic>
    </p:spTree>
    <p:extLst>
      <p:ext uri="{BB962C8B-B14F-4D97-AF65-F5344CB8AC3E}">
        <p14:creationId xmlns:p14="http://schemas.microsoft.com/office/powerpoint/2010/main" val="259358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A598-41F6-42AC-9A44-52A7E057AFF1}"/>
              </a:ext>
            </a:extLst>
          </p:cNvPr>
          <p:cNvSpPr>
            <a:spLocks noGrp="1"/>
          </p:cNvSpPr>
          <p:nvPr>
            <p:ph type="title"/>
          </p:nvPr>
        </p:nvSpPr>
        <p:spPr/>
        <p:txBody>
          <a:bodyPr/>
          <a:lstStyle/>
          <a:p>
            <a:r>
              <a:rPr lang="en-US" dirty="0">
                <a:solidFill>
                  <a:schemeClr val="accent5">
                    <a:lumMod val="50000"/>
                  </a:schemeClr>
                </a:solidFill>
              </a:rPr>
              <a:t>How to Develop Empathy with Users?</a:t>
            </a:r>
          </a:p>
        </p:txBody>
      </p:sp>
      <p:sp>
        <p:nvSpPr>
          <p:cNvPr id="3" name="Content Placeholder 2">
            <a:extLst>
              <a:ext uri="{FF2B5EF4-FFF2-40B4-BE49-F238E27FC236}">
                <a16:creationId xmlns:a16="http://schemas.microsoft.com/office/drawing/2014/main" id="{989CCBC1-80B3-479D-98E7-76B70A643BF9}"/>
              </a:ext>
            </a:extLst>
          </p:cNvPr>
          <p:cNvSpPr>
            <a:spLocks noGrp="1"/>
          </p:cNvSpPr>
          <p:nvPr>
            <p:ph idx="1"/>
          </p:nvPr>
        </p:nvSpPr>
        <p:spPr>
          <a:xfrm>
            <a:off x="1029792" y="1825625"/>
            <a:ext cx="8767351" cy="4351338"/>
          </a:xfrm>
        </p:spPr>
        <p:txBody>
          <a:bodyPr>
            <a:normAutofit/>
          </a:bodyPr>
          <a:lstStyle/>
          <a:p>
            <a:pPr marL="0" indent="0">
              <a:buNone/>
            </a:pPr>
            <a:r>
              <a:rPr lang="en-US" sz="2400" dirty="0"/>
              <a:t>Observations and interviews are the two main methods of data collection from users for design thinking projects. Self-reflection and imagination offer additional ways to gather data for understanding the design challenge.</a:t>
            </a:r>
          </a:p>
          <a:p>
            <a:pPr marL="0" indent="0">
              <a:buNone/>
            </a:pPr>
            <a:endParaRPr lang="en-US" sz="2400" dirty="0"/>
          </a:p>
          <a:p>
            <a:pPr marL="0" indent="0">
              <a:buNone/>
            </a:pPr>
            <a:r>
              <a:rPr lang="en-US" sz="2400" dirty="0"/>
              <a:t>Has anyone conducted any observations or interviews before?</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3579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A598-41F6-42AC-9A44-52A7E057AFF1}"/>
              </a:ext>
            </a:extLst>
          </p:cNvPr>
          <p:cNvSpPr>
            <a:spLocks noGrp="1"/>
          </p:cNvSpPr>
          <p:nvPr>
            <p:ph type="title"/>
          </p:nvPr>
        </p:nvSpPr>
        <p:spPr/>
        <p:txBody>
          <a:bodyPr/>
          <a:lstStyle/>
          <a:p>
            <a:r>
              <a:rPr lang="en-US" dirty="0">
                <a:solidFill>
                  <a:schemeClr val="accent5">
                    <a:lumMod val="50000"/>
                  </a:schemeClr>
                </a:solidFill>
              </a:rPr>
              <a:t>Observation</a:t>
            </a:r>
          </a:p>
        </p:txBody>
      </p:sp>
      <p:sp>
        <p:nvSpPr>
          <p:cNvPr id="3" name="Content Placeholder 2">
            <a:extLst>
              <a:ext uri="{FF2B5EF4-FFF2-40B4-BE49-F238E27FC236}">
                <a16:creationId xmlns:a16="http://schemas.microsoft.com/office/drawing/2014/main" id="{989CCBC1-80B3-479D-98E7-76B70A643BF9}"/>
              </a:ext>
            </a:extLst>
          </p:cNvPr>
          <p:cNvSpPr>
            <a:spLocks noGrp="1"/>
          </p:cNvSpPr>
          <p:nvPr>
            <p:ph idx="1"/>
          </p:nvPr>
        </p:nvSpPr>
        <p:spPr>
          <a:xfrm>
            <a:off x="838200" y="1825625"/>
            <a:ext cx="7426234" cy="4351338"/>
          </a:xfrm>
        </p:spPr>
        <p:txBody>
          <a:bodyPr>
            <a:normAutofit/>
          </a:bodyPr>
          <a:lstStyle/>
          <a:p>
            <a:pPr marL="457200" lvl="1" indent="0">
              <a:buNone/>
            </a:pPr>
            <a:r>
              <a:rPr lang="en-US" dirty="0">
                <a:hlinkClick r:id="rId2"/>
              </a:rPr>
              <a:t>What is observational research? </a:t>
            </a:r>
            <a:endParaRPr lang="en-US" dirty="0"/>
          </a:p>
          <a:p>
            <a:pPr marL="457200" lvl="1" indent="0">
              <a:buNone/>
            </a:pPr>
            <a:endParaRPr lang="en-US" sz="2000" dirty="0"/>
          </a:p>
          <a:p>
            <a:pPr marL="457200" lvl="1" indent="0">
              <a:buNone/>
            </a:pPr>
            <a:r>
              <a:rPr lang="en-US" sz="2000" dirty="0"/>
              <a:t>Observe people in their environments to understand what people are doing and why</a:t>
            </a:r>
          </a:p>
          <a:p>
            <a:pPr lvl="1">
              <a:buFont typeface="Wingdings" panose="05000000000000000000" pitchFamily="2" charset="2"/>
              <a:buChar char="Ø"/>
            </a:pPr>
            <a:r>
              <a:rPr lang="en-US" sz="2000" dirty="0"/>
              <a:t>Participant or nonparticipant – examples?</a:t>
            </a:r>
          </a:p>
          <a:p>
            <a:pPr lvl="1">
              <a:buFont typeface="Wingdings" panose="05000000000000000000" pitchFamily="2" charset="2"/>
              <a:buChar char="Ø"/>
            </a:pPr>
            <a:r>
              <a:rPr lang="en-US" sz="2000" dirty="0"/>
              <a:t>Obtrusive or unobtrusive – examples?</a:t>
            </a:r>
          </a:p>
          <a:p>
            <a:pPr marL="457200" lvl="1" indent="0">
              <a:buNone/>
            </a:pPr>
            <a:endParaRPr lang="en-US" sz="2000" dirty="0"/>
          </a:p>
          <a:p>
            <a:pPr marL="457200" lvl="1" indent="0">
              <a:buNone/>
            </a:pPr>
            <a:r>
              <a:rPr lang="en-US" sz="2000" dirty="0"/>
              <a:t>For example, the Chicago Public Library Grand Lobby – What did the designers learn from observing users?</a:t>
            </a:r>
          </a:p>
          <a:p>
            <a:pPr marL="457200" lvl="1" indent="0">
              <a:buNone/>
            </a:pPr>
            <a:endParaRPr lang="en-US" sz="2000" dirty="0"/>
          </a:p>
          <a:p>
            <a:pPr marL="457200" lvl="1" indent="0">
              <a:buNone/>
            </a:pPr>
            <a:endParaRPr lang="en-US" sz="2000" dirty="0"/>
          </a:p>
          <a:p>
            <a:pPr marL="457200" lvl="1" indent="0">
              <a:buNone/>
            </a:pPr>
            <a:endParaRPr lang="en-US" sz="2000" dirty="0"/>
          </a:p>
        </p:txBody>
      </p:sp>
      <p:pic>
        <p:nvPicPr>
          <p:cNvPr id="5" name="Picture 4">
            <a:extLst>
              <a:ext uri="{FF2B5EF4-FFF2-40B4-BE49-F238E27FC236}">
                <a16:creationId xmlns:a16="http://schemas.microsoft.com/office/drawing/2014/main" id="{A0B03E18-0FE9-4E33-A234-9AA0CDF5D747}"/>
              </a:ext>
            </a:extLst>
          </p:cNvPr>
          <p:cNvPicPr>
            <a:picLocks noChangeAspect="1"/>
          </p:cNvPicPr>
          <p:nvPr/>
        </p:nvPicPr>
        <p:blipFill rotWithShape="1">
          <a:blip r:embed="rId3">
            <a:extLst>
              <a:ext uri="{28A0092B-C50C-407E-A947-70E740481C1C}">
                <a14:useLocalDpi xmlns:a14="http://schemas.microsoft.com/office/drawing/2010/main" val="0"/>
              </a:ext>
            </a:extLst>
          </a:blip>
          <a:srcRect l="14709" r="2810" b="11229"/>
          <a:stretch/>
        </p:blipFill>
        <p:spPr>
          <a:xfrm>
            <a:off x="8438615" y="2141204"/>
            <a:ext cx="3398421" cy="2743200"/>
          </a:xfrm>
          <a:prstGeom prst="rect">
            <a:avLst/>
          </a:prstGeom>
          <a:ln>
            <a:solidFill>
              <a:schemeClr val="accent1"/>
            </a:solidFill>
          </a:ln>
        </p:spPr>
      </p:pic>
      <p:sp>
        <p:nvSpPr>
          <p:cNvPr id="6" name="TextBox 5">
            <a:extLst>
              <a:ext uri="{FF2B5EF4-FFF2-40B4-BE49-F238E27FC236}">
                <a16:creationId xmlns:a16="http://schemas.microsoft.com/office/drawing/2014/main" id="{E9045050-2449-4B7A-8E22-0D83486C45FD}"/>
              </a:ext>
            </a:extLst>
          </p:cNvPr>
          <p:cNvSpPr txBox="1"/>
          <p:nvPr/>
        </p:nvSpPr>
        <p:spPr>
          <a:xfrm>
            <a:off x="8551822" y="5120642"/>
            <a:ext cx="3328759" cy="338554"/>
          </a:xfrm>
          <a:prstGeom prst="rect">
            <a:avLst/>
          </a:prstGeom>
          <a:noFill/>
        </p:spPr>
        <p:txBody>
          <a:bodyPr wrap="square" rtlCol="0">
            <a:spAutoFit/>
          </a:bodyPr>
          <a:lstStyle/>
          <a:p>
            <a:r>
              <a:rPr lang="en-US" sz="800" dirty="0">
                <a:hlinkClick r:id="rId4"/>
              </a:rPr>
              <a:t>https://image.slidesharecdn.com/observationalstudies-120624223004-phpapp01/95/observational-studies-3-728.jpg?cb=1340578572</a:t>
            </a:r>
            <a:r>
              <a:rPr lang="en-US" sz="800" dirty="0"/>
              <a:t> </a:t>
            </a:r>
          </a:p>
        </p:txBody>
      </p:sp>
    </p:spTree>
    <p:extLst>
      <p:ext uri="{BB962C8B-B14F-4D97-AF65-F5344CB8AC3E}">
        <p14:creationId xmlns:p14="http://schemas.microsoft.com/office/powerpoint/2010/main" val="243762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2AF9-CD62-4A1F-AD79-5D5695424694}"/>
              </a:ext>
            </a:extLst>
          </p:cNvPr>
          <p:cNvSpPr>
            <a:spLocks noGrp="1"/>
          </p:cNvSpPr>
          <p:nvPr>
            <p:ph type="title"/>
          </p:nvPr>
        </p:nvSpPr>
        <p:spPr/>
        <p:txBody>
          <a:bodyPr>
            <a:normAutofit fontScale="90000"/>
          </a:bodyPr>
          <a:lstStyle/>
          <a:p>
            <a:r>
              <a:rPr lang="en-US" dirty="0">
                <a:solidFill>
                  <a:schemeClr val="accent5">
                    <a:lumMod val="50000"/>
                  </a:schemeClr>
                </a:solidFill>
              </a:rPr>
              <a:t>Advantages &amp; Disadvantages of Using Observation to Understand User Behaviors and Needs</a:t>
            </a:r>
          </a:p>
        </p:txBody>
      </p:sp>
      <p:sp>
        <p:nvSpPr>
          <p:cNvPr id="3" name="Content Placeholder 2">
            <a:extLst>
              <a:ext uri="{FF2B5EF4-FFF2-40B4-BE49-F238E27FC236}">
                <a16:creationId xmlns:a16="http://schemas.microsoft.com/office/drawing/2014/main" id="{232FF5D6-D608-4E8E-A8A3-46460D54B649}"/>
              </a:ext>
            </a:extLst>
          </p:cNvPr>
          <p:cNvSpPr>
            <a:spLocks noGrp="1"/>
          </p:cNvSpPr>
          <p:nvPr>
            <p:ph idx="1"/>
          </p:nvPr>
        </p:nvSpPr>
        <p:spPr>
          <a:xfrm>
            <a:off x="1151710" y="1903998"/>
            <a:ext cx="10515600" cy="4351338"/>
          </a:xfrm>
        </p:spPr>
        <p:txBody>
          <a:bodyPr>
            <a:noAutofit/>
          </a:bodyPr>
          <a:lstStyle/>
          <a:p>
            <a:pPr marL="0" indent="0">
              <a:buNone/>
            </a:pPr>
            <a:r>
              <a:rPr lang="en-US" sz="2000" b="1" dirty="0">
                <a:solidFill>
                  <a:srgbClr val="002060"/>
                </a:solidFill>
              </a:rPr>
              <a:t>ADVANTAGES</a:t>
            </a:r>
          </a:p>
          <a:p>
            <a:pPr marL="0" indent="0">
              <a:buNone/>
            </a:pPr>
            <a:r>
              <a:rPr lang="en-US" sz="2000" dirty="0"/>
              <a:t>Observed behavior is authentic, natural behavior</a:t>
            </a:r>
          </a:p>
          <a:p>
            <a:pPr marL="0" indent="0">
              <a:buNone/>
            </a:pPr>
            <a:r>
              <a:rPr lang="en-US" sz="2000" dirty="0"/>
              <a:t>Low demands on designers – little preparation needed</a:t>
            </a:r>
          </a:p>
          <a:p>
            <a:pPr marL="0" indent="0">
              <a:buNone/>
            </a:pPr>
            <a:r>
              <a:rPr lang="en-US" sz="2000" dirty="0"/>
              <a:t>Low demands on users – little participation needed</a:t>
            </a:r>
          </a:p>
          <a:p>
            <a:pPr marL="0" indent="0">
              <a:buNone/>
            </a:pPr>
            <a:r>
              <a:rPr lang="en-US" sz="2000" dirty="0"/>
              <a:t>Helpful for recording users’ behaviors (not beliefs or opinions)</a:t>
            </a:r>
          </a:p>
          <a:p>
            <a:pPr marL="0" indent="0">
              <a:buNone/>
            </a:pPr>
            <a:r>
              <a:rPr lang="en-US" sz="2000" dirty="0"/>
              <a:t>Other advantages?</a:t>
            </a:r>
          </a:p>
          <a:p>
            <a:pPr marL="0" indent="0">
              <a:buNone/>
            </a:pPr>
            <a:endParaRPr lang="en-US" sz="1000" dirty="0"/>
          </a:p>
          <a:p>
            <a:pPr marL="0" indent="0">
              <a:buNone/>
            </a:pPr>
            <a:r>
              <a:rPr lang="en-US" sz="2000" b="1" dirty="0">
                <a:solidFill>
                  <a:srgbClr val="002060"/>
                </a:solidFill>
              </a:rPr>
              <a:t>DISADVANTAGES</a:t>
            </a:r>
          </a:p>
          <a:p>
            <a:pPr marL="0" indent="0">
              <a:buNone/>
            </a:pPr>
            <a:r>
              <a:rPr lang="en-US" sz="2000" dirty="0"/>
              <a:t>Observations can be really tough to interpret</a:t>
            </a:r>
          </a:p>
          <a:p>
            <a:pPr marL="0" indent="0">
              <a:buNone/>
            </a:pPr>
            <a:r>
              <a:rPr lang="en-US" sz="2000" dirty="0"/>
              <a:t>Ethical concerns</a:t>
            </a:r>
          </a:p>
          <a:p>
            <a:pPr marL="0" indent="0">
              <a:buNone/>
            </a:pPr>
            <a:r>
              <a:rPr lang="en-US" sz="2000" dirty="0"/>
              <a:t>Awareness of being observed can lead to changes in behaviors</a:t>
            </a:r>
          </a:p>
          <a:p>
            <a:pPr marL="0" indent="0">
              <a:buNone/>
            </a:pPr>
            <a:r>
              <a:rPr lang="en-US" sz="2000" dirty="0"/>
              <a:t>Other disadvantages?</a:t>
            </a:r>
          </a:p>
        </p:txBody>
      </p:sp>
    </p:spTree>
    <p:extLst>
      <p:ext uri="{BB962C8B-B14F-4D97-AF65-F5344CB8AC3E}">
        <p14:creationId xmlns:p14="http://schemas.microsoft.com/office/powerpoint/2010/main" val="155236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A598-41F6-42AC-9A44-52A7E057AFF1}"/>
              </a:ext>
            </a:extLst>
          </p:cNvPr>
          <p:cNvSpPr>
            <a:spLocks noGrp="1"/>
          </p:cNvSpPr>
          <p:nvPr>
            <p:ph type="title"/>
          </p:nvPr>
        </p:nvSpPr>
        <p:spPr/>
        <p:txBody>
          <a:bodyPr/>
          <a:lstStyle/>
          <a:p>
            <a:r>
              <a:rPr lang="en-US" dirty="0">
                <a:solidFill>
                  <a:schemeClr val="accent5">
                    <a:lumMod val="50000"/>
                  </a:schemeClr>
                </a:solidFill>
              </a:rPr>
              <a:t>Interviews/Intercepts</a:t>
            </a:r>
          </a:p>
        </p:txBody>
      </p:sp>
      <p:sp>
        <p:nvSpPr>
          <p:cNvPr id="3" name="Content Placeholder 2">
            <a:extLst>
              <a:ext uri="{FF2B5EF4-FFF2-40B4-BE49-F238E27FC236}">
                <a16:creationId xmlns:a16="http://schemas.microsoft.com/office/drawing/2014/main" id="{989CCBC1-80B3-479D-98E7-76B70A643BF9}"/>
              </a:ext>
            </a:extLst>
          </p:cNvPr>
          <p:cNvSpPr>
            <a:spLocks noGrp="1"/>
          </p:cNvSpPr>
          <p:nvPr>
            <p:ph idx="1"/>
          </p:nvPr>
        </p:nvSpPr>
        <p:spPr>
          <a:xfrm>
            <a:off x="1073333" y="1825625"/>
            <a:ext cx="7713617" cy="4351338"/>
          </a:xfrm>
        </p:spPr>
        <p:txBody>
          <a:bodyPr>
            <a:normAutofit/>
          </a:bodyPr>
          <a:lstStyle/>
          <a:p>
            <a:pPr marL="0" indent="0">
              <a:buNone/>
            </a:pPr>
            <a:r>
              <a:rPr lang="en-US" sz="2200" dirty="0"/>
              <a:t>Interviews – predetermined questions</a:t>
            </a:r>
          </a:p>
          <a:p>
            <a:pPr lvl="1"/>
            <a:r>
              <a:rPr lang="en-US" sz="2200" dirty="0"/>
              <a:t>Individual interviews</a:t>
            </a:r>
          </a:p>
          <a:p>
            <a:pPr lvl="1"/>
            <a:r>
              <a:rPr lang="en-US" sz="2200" dirty="0"/>
              <a:t>Focus groups</a:t>
            </a:r>
          </a:p>
          <a:p>
            <a:pPr marL="457200" lvl="1" indent="0">
              <a:buNone/>
            </a:pPr>
            <a:endParaRPr lang="en-US" sz="2200" dirty="0"/>
          </a:p>
          <a:p>
            <a:pPr marL="0" indent="0">
              <a:buNone/>
            </a:pPr>
            <a:r>
              <a:rPr lang="en-US" sz="2200" dirty="0"/>
              <a:t>Intercepts – casual, unplanned conversations to get people’s opinions and ideas – no formal list of questions</a:t>
            </a:r>
          </a:p>
          <a:p>
            <a:pPr marL="0" indent="0">
              <a:buNone/>
            </a:pPr>
            <a:endParaRPr lang="en-US" sz="2200" dirty="0"/>
          </a:p>
          <a:p>
            <a:pPr marL="0" indent="0">
              <a:buNone/>
            </a:pPr>
            <a:r>
              <a:rPr lang="en-US" sz="2200" dirty="0"/>
              <a:t>What kinds of questions could the Chicago Public Library have asked users during their Grand Lobby redesign project?</a:t>
            </a:r>
          </a:p>
          <a:p>
            <a:pPr marL="0" indent="0">
              <a:buNone/>
            </a:pPr>
            <a:endParaRPr lang="en-US" sz="2200" dirty="0"/>
          </a:p>
          <a:p>
            <a:pPr marL="0" indent="0">
              <a:buNone/>
            </a:pPr>
            <a:r>
              <a:rPr lang="en-US" sz="2200" dirty="0">
                <a:hlinkClick r:id="rId2"/>
              </a:rPr>
              <a:t>How to Do a User Interview</a:t>
            </a:r>
            <a:endParaRPr lang="en-US" sz="2200" dirty="0"/>
          </a:p>
        </p:txBody>
      </p:sp>
      <p:pic>
        <p:nvPicPr>
          <p:cNvPr id="5" name="Picture 4">
            <a:extLst>
              <a:ext uri="{FF2B5EF4-FFF2-40B4-BE49-F238E27FC236}">
                <a16:creationId xmlns:a16="http://schemas.microsoft.com/office/drawing/2014/main" id="{B0B6BD91-CC4E-4008-80F6-BDFAA38EA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527" y="365125"/>
            <a:ext cx="3740727" cy="2286000"/>
          </a:xfrm>
          <a:prstGeom prst="rect">
            <a:avLst/>
          </a:prstGeom>
        </p:spPr>
      </p:pic>
    </p:spTree>
    <p:extLst>
      <p:ext uri="{BB962C8B-B14F-4D97-AF65-F5344CB8AC3E}">
        <p14:creationId xmlns:p14="http://schemas.microsoft.com/office/powerpoint/2010/main" val="131503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2AF9-CD62-4A1F-AD79-5D5695424694}"/>
              </a:ext>
            </a:extLst>
          </p:cNvPr>
          <p:cNvSpPr>
            <a:spLocks noGrp="1"/>
          </p:cNvSpPr>
          <p:nvPr>
            <p:ph type="title"/>
          </p:nvPr>
        </p:nvSpPr>
        <p:spPr>
          <a:xfrm>
            <a:off x="838200" y="365125"/>
            <a:ext cx="9385663" cy="1325563"/>
          </a:xfrm>
        </p:spPr>
        <p:txBody>
          <a:bodyPr>
            <a:normAutofit/>
          </a:bodyPr>
          <a:lstStyle/>
          <a:p>
            <a:r>
              <a:rPr lang="en-US" sz="3600" dirty="0">
                <a:solidFill>
                  <a:schemeClr val="accent5">
                    <a:lumMod val="50000"/>
                  </a:schemeClr>
                </a:solidFill>
              </a:rPr>
              <a:t>Advantages &amp; Disadvantages of Using Interviews to Understand User Behaviors and Needs</a:t>
            </a:r>
          </a:p>
        </p:txBody>
      </p:sp>
      <p:sp>
        <p:nvSpPr>
          <p:cNvPr id="3" name="Content Placeholder 2">
            <a:extLst>
              <a:ext uri="{FF2B5EF4-FFF2-40B4-BE49-F238E27FC236}">
                <a16:creationId xmlns:a16="http://schemas.microsoft.com/office/drawing/2014/main" id="{232FF5D6-D608-4E8E-A8A3-46460D54B649}"/>
              </a:ext>
            </a:extLst>
          </p:cNvPr>
          <p:cNvSpPr>
            <a:spLocks noGrp="1"/>
          </p:cNvSpPr>
          <p:nvPr>
            <p:ph idx="1"/>
          </p:nvPr>
        </p:nvSpPr>
        <p:spPr>
          <a:xfrm>
            <a:off x="1151710" y="1886579"/>
            <a:ext cx="10515600" cy="4351338"/>
          </a:xfrm>
        </p:spPr>
        <p:txBody>
          <a:bodyPr>
            <a:noAutofit/>
          </a:bodyPr>
          <a:lstStyle/>
          <a:p>
            <a:pPr marL="0" indent="0">
              <a:buNone/>
            </a:pPr>
            <a:r>
              <a:rPr lang="en-US" sz="2000" b="1" dirty="0">
                <a:solidFill>
                  <a:srgbClr val="002060"/>
                </a:solidFill>
              </a:rPr>
              <a:t>ADVANTAGES</a:t>
            </a:r>
          </a:p>
          <a:p>
            <a:pPr marL="0" indent="0">
              <a:buNone/>
            </a:pPr>
            <a:r>
              <a:rPr lang="en-US" sz="2000" dirty="0"/>
              <a:t>Depth of responses</a:t>
            </a:r>
          </a:p>
          <a:p>
            <a:pPr marL="0" indent="0">
              <a:buNone/>
            </a:pPr>
            <a:r>
              <a:rPr lang="en-US" sz="2000" dirty="0"/>
              <a:t>Can change questions as you go</a:t>
            </a:r>
          </a:p>
          <a:p>
            <a:pPr marL="0" indent="0">
              <a:buNone/>
            </a:pPr>
            <a:r>
              <a:rPr lang="en-US" sz="2000" dirty="0"/>
              <a:t>Low ethical concerns; users can decline to participate</a:t>
            </a:r>
          </a:p>
          <a:p>
            <a:pPr marL="0" indent="0">
              <a:buNone/>
            </a:pPr>
            <a:r>
              <a:rPr lang="en-US" sz="2000" dirty="0"/>
              <a:t>Helpful for understanding users’ needs, values, and beliefs</a:t>
            </a:r>
          </a:p>
          <a:p>
            <a:pPr marL="0" indent="0">
              <a:buNone/>
            </a:pPr>
            <a:r>
              <a:rPr lang="en-US" sz="2000" dirty="0"/>
              <a:t>Other advantages?</a:t>
            </a:r>
          </a:p>
          <a:p>
            <a:pPr marL="0" indent="0">
              <a:buNone/>
            </a:pPr>
            <a:endParaRPr lang="en-US" sz="1000" dirty="0"/>
          </a:p>
          <a:p>
            <a:pPr marL="0" indent="0">
              <a:buNone/>
            </a:pPr>
            <a:r>
              <a:rPr lang="en-US" sz="2000" b="1" dirty="0">
                <a:solidFill>
                  <a:srgbClr val="002060"/>
                </a:solidFill>
              </a:rPr>
              <a:t>DISADVANTAGES</a:t>
            </a:r>
          </a:p>
          <a:p>
            <a:pPr marL="0" indent="0">
              <a:buNone/>
            </a:pPr>
            <a:r>
              <a:rPr lang="en-US" sz="2000" dirty="0"/>
              <a:t>Can take a lot of time to plan and deliver</a:t>
            </a:r>
          </a:p>
          <a:p>
            <a:pPr marL="0" indent="0">
              <a:buNone/>
            </a:pPr>
            <a:r>
              <a:rPr lang="en-US" sz="2000" dirty="0"/>
              <a:t>Users might not have clear ideas of their behaviors and needs</a:t>
            </a:r>
          </a:p>
          <a:p>
            <a:pPr marL="0" indent="0">
              <a:buNone/>
            </a:pPr>
            <a:r>
              <a:rPr lang="en-US" sz="2000" dirty="0"/>
              <a:t>Response bias </a:t>
            </a:r>
          </a:p>
          <a:p>
            <a:pPr marL="0" indent="0">
              <a:buNone/>
            </a:pPr>
            <a:r>
              <a:rPr lang="en-US" sz="2000" dirty="0"/>
              <a:t>Other disadvantages?</a:t>
            </a:r>
          </a:p>
        </p:txBody>
      </p:sp>
    </p:spTree>
    <p:extLst>
      <p:ext uri="{BB962C8B-B14F-4D97-AF65-F5344CB8AC3E}">
        <p14:creationId xmlns:p14="http://schemas.microsoft.com/office/powerpoint/2010/main" val="400923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DB07-29E2-42FB-82B8-C435C6CDCD7B}"/>
              </a:ext>
            </a:extLst>
          </p:cNvPr>
          <p:cNvSpPr>
            <a:spLocks noGrp="1"/>
          </p:cNvSpPr>
          <p:nvPr>
            <p:ph type="title"/>
          </p:nvPr>
        </p:nvSpPr>
        <p:spPr/>
        <p:txBody>
          <a:bodyPr/>
          <a:lstStyle/>
          <a:p>
            <a:r>
              <a:rPr lang="en-US" dirty="0">
                <a:solidFill>
                  <a:schemeClr val="accent1"/>
                </a:solidFill>
              </a:rPr>
              <a:t>Plan your initial interview with your community informant ASAP!</a:t>
            </a:r>
          </a:p>
        </p:txBody>
      </p:sp>
      <p:sp>
        <p:nvSpPr>
          <p:cNvPr id="3" name="Content Placeholder 2">
            <a:extLst>
              <a:ext uri="{FF2B5EF4-FFF2-40B4-BE49-F238E27FC236}">
                <a16:creationId xmlns:a16="http://schemas.microsoft.com/office/drawing/2014/main" id="{C61C67C7-AC2D-479B-9A03-D03F984FAE5B}"/>
              </a:ext>
            </a:extLst>
          </p:cNvPr>
          <p:cNvSpPr>
            <a:spLocks noGrp="1"/>
          </p:cNvSpPr>
          <p:nvPr>
            <p:ph idx="1"/>
          </p:nvPr>
        </p:nvSpPr>
        <p:spPr/>
        <p:txBody>
          <a:bodyPr/>
          <a:lstStyle/>
          <a:p>
            <a:pPr marL="0" indent="0">
              <a:buNone/>
            </a:pPr>
            <a:endParaRPr lang="en-US" dirty="0"/>
          </a:p>
          <a:p>
            <a:pPr marL="0" indent="0">
              <a:buNone/>
            </a:pPr>
            <a:r>
              <a:rPr lang="en-US" dirty="0"/>
              <a:t>It’s time to reach out to your contact for your first informational interview.</a:t>
            </a:r>
          </a:p>
          <a:p>
            <a:pPr marL="0" indent="0">
              <a:buNone/>
            </a:pPr>
            <a:endParaRPr lang="en-US" dirty="0"/>
          </a:p>
          <a:p>
            <a:pPr marL="0" indent="0">
              <a:buNone/>
            </a:pPr>
            <a:r>
              <a:rPr lang="en-US" dirty="0"/>
              <a:t>Questions brainstorming…</a:t>
            </a:r>
          </a:p>
        </p:txBody>
      </p:sp>
    </p:spTree>
    <p:extLst>
      <p:ext uri="{BB962C8B-B14F-4D97-AF65-F5344CB8AC3E}">
        <p14:creationId xmlns:p14="http://schemas.microsoft.com/office/powerpoint/2010/main" val="4282787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4DC3-E7AF-4E6C-AE17-2A0D9BC74C1E}"/>
              </a:ext>
            </a:extLst>
          </p:cNvPr>
          <p:cNvSpPr>
            <a:spLocks noGrp="1"/>
          </p:cNvSpPr>
          <p:nvPr>
            <p:ph type="title"/>
          </p:nvPr>
        </p:nvSpPr>
        <p:spPr>
          <a:xfrm>
            <a:off x="838200" y="365125"/>
            <a:ext cx="8871857" cy="1325563"/>
          </a:xfrm>
        </p:spPr>
        <p:txBody>
          <a:bodyPr>
            <a:normAutofit/>
          </a:bodyPr>
          <a:lstStyle/>
          <a:p>
            <a:r>
              <a:rPr lang="en-US" sz="4000" dirty="0">
                <a:solidFill>
                  <a:schemeClr val="accent5">
                    <a:lumMod val="50000"/>
                  </a:schemeClr>
                </a:solidFill>
              </a:rPr>
              <a:t>Another Way to Empathize with Users: Self-Reflection and Imagination </a:t>
            </a:r>
          </a:p>
        </p:txBody>
      </p:sp>
      <p:sp>
        <p:nvSpPr>
          <p:cNvPr id="3" name="Content Placeholder 2">
            <a:extLst>
              <a:ext uri="{FF2B5EF4-FFF2-40B4-BE49-F238E27FC236}">
                <a16:creationId xmlns:a16="http://schemas.microsoft.com/office/drawing/2014/main" id="{A8C430D1-FC1F-4D54-B3A9-B9D919ECB0AE}"/>
              </a:ext>
            </a:extLst>
          </p:cNvPr>
          <p:cNvSpPr>
            <a:spLocks noGrp="1"/>
          </p:cNvSpPr>
          <p:nvPr>
            <p:ph idx="1"/>
          </p:nvPr>
        </p:nvSpPr>
        <p:spPr>
          <a:xfrm>
            <a:off x="838200" y="1825625"/>
            <a:ext cx="9028611" cy="4351338"/>
          </a:xfrm>
        </p:spPr>
        <p:txBody>
          <a:bodyPr>
            <a:normAutofit/>
          </a:bodyPr>
          <a:lstStyle/>
          <a:p>
            <a:pPr marL="0" indent="0">
              <a:buNone/>
            </a:pPr>
            <a:endParaRPr lang="en-US" sz="2000" dirty="0"/>
          </a:p>
          <a:p>
            <a:pPr marL="0" indent="0">
              <a:buNone/>
            </a:pPr>
            <a:r>
              <a:rPr lang="en-US" sz="2000" dirty="0"/>
              <a:t>Self-Reflection:</a:t>
            </a:r>
          </a:p>
          <a:p>
            <a:r>
              <a:rPr lang="en-US" sz="2000" dirty="0"/>
              <a:t>“It is an illusion to think that we are familiar with the lifestyles of all the people for which we develop innovations day after day.” </a:t>
            </a:r>
            <a:r>
              <a:rPr lang="en-US" sz="2000" dirty="0" err="1"/>
              <a:t>Lewrick</a:t>
            </a:r>
            <a:r>
              <a:rPr lang="en-US" sz="2000" dirty="0"/>
              <a:t>, Link, &amp; Leifer, p. 58).</a:t>
            </a:r>
          </a:p>
          <a:p>
            <a:r>
              <a:rPr lang="en-US" sz="2000" dirty="0"/>
              <a:t>Examples of library services created based on staff ideas of community needs, rather than talking to the community?</a:t>
            </a:r>
          </a:p>
          <a:p>
            <a:pPr marL="0" indent="0">
              <a:buNone/>
            </a:pPr>
            <a:endParaRPr lang="en-US" sz="2000" dirty="0"/>
          </a:p>
          <a:p>
            <a:pPr marL="0" indent="0">
              <a:buNone/>
            </a:pPr>
            <a:r>
              <a:rPr lang="en-US" sz="2000" dirty="0"/>
              <a:t>Imagination:</a:t>
            </a:r>
          </a:p>
          <a:p>
            <a:r>
              <a:rPr lang="en-US" sz="2000" dirty="0"/>
              <a:t>Imagine yourself in your users’ positions. What kinds of needs would you have? What kinds of library services would you want?</a:t>
            </a:r>
          </a:p>
          <a:p>
            <a:r>
              <a:rPr lang="en-US" sz="2000" dirty="0"/>
              <a:t>How could the people working on the Chicago Library’s Grand Lobby have imagined themselves in the users’ position? What could they have done?</a:t>
            </a:r>
          </a:p>
        </p:txBody>
      </p:sp>
    </p:spTree>
    <p:extLst>
      <p:ext uri="{BB962C8B-B14F-4D97-AF65-F5344CB8AC3E}">
        <p14:creationId xmlns:p14="http://schemas.microsoft.com/office/powerpoint/2010/main" val="378714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2AF9-CD62-4A1F-AD79-5D5695424694}"/>
              </a:ext>
            </a:extLst>
          </p:cNvPr>
          <p:cNvSpPr>
            <a:spLocks noGrp="1"/>
          </p:cNvSpPr>
          <p:nvPr>
            <p:ph type="title"/>
          </p:nvPr>
        </p:nvSpPr>
        <p:spPr>
          <a:xfrm>
            <a:off x="838200" y="365125"/>
            <a:ext cx="10829110" cy="1325563"/>
          </a:xfrm>
        </p:spPr>
        <p:txBody>
          <a:bodyPr>
            <a:noAutofit/>
          </a:bodyPr>
          <a:lstStyle/>
          <a:p>
            <a:r>
              <a:rPr lang="en-US" sz="3600" dirty="0">
                <a:solidFill>
                  <a:schemeClr val="accent5">
                    <a:lumMod val="50000"/>
                  </a:schemeClr>
                </a:solidFill>
              </a:rPr>
              <a:t>Advantages &amp; Disadvantages of Using Self-Reflection and Imagination to Understand User Behaviors and Needs</a:t>
            </a:r>
          </a:p>
        </p:txBody>
      </p:sp>
      <p:sp>
        <p:nvSpPr>
          <p:cNvPr id="3" name="Content Placeholder 2">
            <a:extLst>
              <a:ext uri="{FF2B5EF4-FFF2-40B4-BE49-F238E27FC236}">
                <a16:creationId xmlns:a16="http://schemas.microsoft.com/office/drawing/2014/main" id="{232FF5D6-D608-4E8E-A8A3-46460D54B649}"/>
              </a:ext>
            </a:extLst>
          </p:cNvPr>
          <p:cNvSpPr>
            <a:spLocks noGrp="1"/>
          </p:cNvSpPr>
          <p:nvPr>
            <p:ph idx="1"/>
          </p:nvPr>
        </p:nvSpPr>
        <p:spPr>
          <a:xfrm>
            <a:off x="1151710" y="1991087"/>
            <a:ext cx="10515600" cy="4351338"/>
          </a:xfrm>
        </p:spPr>
        <p:txBody>
          <a:bodyPr>
            <a:noAutofit/>
          </a:bodyPr>
          <a:lstStyle/>
          <a:p>
            <a:pPr marL="0" indent="0">
              <a:buNone/>
            </a:pPr>
            <a:r>
              <a:rPr lang="en-US" sz="2000" b="1" dirty="0">
                <a:solidFill>
                  <a:srgbClr val="002060"/>
                </a:solidFill>
              </a:rPr>
              <a:t>ADVANTAGES</a:t>
            </a:r>
          </a:p>
          <a:p>
            <a:pPr marL="0" indent="0">
              <a:buNone/>
            </a:pPr>
            <a:r>
              <a:rPr lang="en-US" sz="2000" dirty="0"/>
              <a:t>Inexpensive and easy to conduct</a:t>
            </a:r>
          </a:p>
          <a:p>
            <a:pPr marL="0" indent="0">
              <a:buNone/>
            </a:pPr>
            <a:r>
              <a:rPr lang="en-US" sz="2000" dirty="0"/>
              <a:t>Willing participants</a:t>
            </a:r>
          </a:p>
          <a:p>
            <a:pPr marL="0" indent="0">
              <a:buNone/>
            </a:pPr>
            <a:r>
              <a:rPr lang="en-US" sz="2000" dirty="0"/>
              <a:t>Helps the designer understand his/her/their perspectives and biases</a:t>
            </a:r>
          </a:p>
          <a:p>
            <a:pPr marL="0" indent="0">
              <a:buNone/>
            </a:pPr>
            <a:r>
              <a:rPr lang="en-US" sz="2000" dirty="0"/>
              <a:t>Good starting point; easy way to start</a:t>
            </a:r>
          </a:p>
          <a:p>
            <a:pPr marL="0" indent="0">
              <a:buNone/>
            </a:pPr>
            <a:r>
              <a:rPr lang="en-US" sz="2000" dirty="0"/>
              <a:t>Other advantages?</a:t>
            </a:r>
          </a:p>
          <a:p>
            <a:pPr marL="0" indent="0">
              <a:buNone/>
            </a:pPr>
            <a:endParaRPr lang="en-US" sz="1000" dirty="0"/>
          </a:p>
          <a:p>
            <a:pPr marL="0" indent="0">
              <a:buNone/>
            </a:pPr>
            <a:r>
              <a:rPr lang="en-US" sz="2000" b="1" dirty="0">
                <a:solidFill>
                  <a:srgbClr val="002060"/>
                </a:solidFill>
              </a:rPr>
              <a:t>DISADVANTAGES</a:t>
            </a:r>
          </a:p>
          <a:p>
            <a:pPr marL="0" indent="0">
              <a:buNone/>
            </a:pPr>
            <a:r>
              <a:rPr lang="en-US" sz="2000" dirty="0"/>
              <a:t>Designer might not truly understand the users’ situations and cultures</a:t>
            </a:r>
          </a:p>
          <a:p>
            <a:pPr marL="0" indent="0">
              <a:buNone/>
            </a:pPr>
            <a:r>
              <a:rPr lang="en-US" sz="2000" dirty="0"/>
              <a:t>Limits the range of new ideas</a:t>
            </a:r>
          </a:p>
          <a:p>
            <a:pPr marL="0" indent="0">
              <a:buNone/>
            </a:pPr>
            <a:r>
              <a:rPr lang="en-US" sz="2000" dirty="0"/>
              <a:t>Other disadvantages?</a:t>
            </a:r>
          </a:p>
        </p:txBody>
      </p:sp>
    </p:spTree>
    <p:extLst>
      <p:ext uri="{BB962C8B-B14F-4D97-AF65-F5344CB8AC3E}">
        <p14:creationId xmlns:p14="http://schemas.microsoft.com/office/powerpoint/2010/main" val="425770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B533-A434-4DA2-8B20-50320789689D}"/>
              </a:ext>
            </a:extLst>
          </p:cNvPr>
          <p:cNvSpPr>
            <a:spLocks noGrp="1"/>
          </p:cNvSpPr>
          <p:nvPr>
            <p:ph type="title"/>
          </p:nvPr>
        </p:nvSpPr>
        <p:spPr/>
        <p:txBody>
          <a:bodyPr>
            <a:normAutofit/>
          </a:bodyPr>
          <a:lstStyle/>
          <a:p>
            <a:r>
              <a:rPr lang="en-US" sz="4000" b="1" dirty="0">
                <a:solidFill>
                  <a:schemeClr val="accent1">
                    <a:lumMod val="50000"/>
                  </a:schemeClr>
                </a:solidFill>
              </a:rPr>
              <a:t>Week 2 Worksheet: Who are Your Users?</a:t>
            </a:r>
          </a:p>
        </p:txBody>
      </p:sp>
      <p:sp>
        <p:nvSpPr>
          <p:cNvPr id="3" name="Content Placeholder 2">
            <a:extLst>
              <a:ext uri="{FF2B5EF4-FFF2-40B4-BE49-F238E27FC236}">
                <a16:creationId xmlns:a16="http://schemas.microsoft.com/office/drawing/2014/main" id="{202EDB2D-F1C4-45FB-8288-5007992F8949}"/>
              </a:ext>
            </a:extLst>
          </p:cNvPr>
          <p:cNvSpPr>
            <a:spLocks noGrp="1"/>
          </p:cNvSpPr>
          <p:nvPr>
            <p:ph idx="1"/>
          </p:nvPr>
        </p:nvSpPr>
        <p:spPr/>
        <p:txBody>
          <a:bodyPr/>
          <a:lstStyle/>
          <a:p>
            <a:pPr marL="0" indent="0">
              <a:buNone/>
            </a:pPr>
            <a:r>
              <a:rPr lang="en-US" dirty="0"/>
              <a:t>Work with your group on the worksheet.</a:t>
            </a:r>
          </a:p>
        </p:txBody>
      </p:sp>
    </p:spTree>
    <p:extLst>
      <p:ext uri="{BB962C8B-B14F-4D97-AF65-F5344CB8AC3E}">
        <p14:creationId xmlns:p14="http://schemas.microsoft.com/office/powerpoint/2010/main" val="94789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5C4F-501F-44FA-A5BC-7A54D2F1994C}"/>
              </a:ext>
            </a:extLst>
          </p:cNvPr>
          <p:cNvSpPr>
            <a:spLocks noGrp="1"/>
          </p:cNvSpPr>
          <p:nvPr>
            <p:ph type="title"/>
          </p:nvPr>
        </p:nvSpPr>
        <p:spPr>
          <a:xfrm>
            <a:off x="2952206" y="643805"/>
            <a:ext cx="6287589" cy="1325563"/>
          </a:xfrm>
        </p:spPr>
        <p:txBody>
          <a:bodyPr/>
          <a:lstStyle/>
          <a:p>
            <a:r>
              <a:rPr lang="en-US" b="1" dirty="0">
                <a:solidFill>
                  <a:schemeClr val="accent1">
                    <a:lumMod val="50000"/>
                  </a:schemeClr>
                </a:solidFill>
              </a:rPr>
              <a:t>Assignment due reminder!  </a:t>
            </a:r>
          </a:p>
        </p:txBody>
      </p:sp>
      <p:sp>
        <p:nvSpPr>
          <p:cNvPr id="3" name="Content Placeholder 2">
            <a:extLst>
              <a:ext uri="{FF2B5EF4-FFF2-40B4-BE49-F238E27FC236}">
                <a16:creationId xmlns:a16="http://schemas.microsoft.com/office/drawing/2014/main" id="{DFF7AF31-7F5C-40A5-8ABD-09C3C760AD45}"/>
              </a:ext>
            </a:extLst>
          </p:cNvPr>
          <p:cNvSpPr>
            <a:spLocks noGrp="1"/>
          </p:cNvSpPr>
          <p:nvPr>
            <p:ph idx="1"/>
          </p:nvPr>
        </p:nvSpPr>
        <p:spPr>
          <a:xfrm>
            <a:off x="838200" y="2203269"/>
            <a:ext cx="9115697" cy="3973694"/>
          </a:xfrm>
        </p:spPr>
        <p:txBody>
          <a:bodyPr>
            <a:normAutofit/>
          </a:bodyPr>
          <a:lstStyle/>
          <a:p>
            <a:pPr marL="0" indent="0">
              <a:spcBef>
                <a:spcPts val="1200"/>
              </a:spcBef>
              <a:buNone/>
            </a:pPr>
            <a:endParaRPr lang="en-US" sz="2200" dirty="0"/>
          </a:p>
          <a:p>
            <a:pPr marL="0" indent="0">
              <a:spcBef>
                <a:spcPts val="1200"/>
              </a:spcBef>
              <a:buNone/>
            </a:pPr>
            <a:r>
              <a:rPr lang="en-US" sz="2200" dirty="0"/>
              <a:t>The Group Roles, User Needs, and Reflection assignment is due at the end of next week. Submit it to Blackboard by January 25</a:t>
            </a:r>
            <a:r>
              <a:rPr lang="en-US" sz="2200" baseline="30000" dirty="0"/>
              <a:t>th</a:t>
            </a:r>
            <a:r>
              <a:rPr lang="en-US" sz="2200" dirty="0"/>
              <a:t> at 11:59 p.m. Eastern.</a:t>
            </a:r>
          </a:p>
        </p:txBody>
      </p:sp>
    </p:spTree>
    <p:extLst>
      <p:ext uri="{BB962C8B-B14F-4D97-AF65-F5344CB8AC3E}">
        <p14:creationId xmlns:p14="http://schemas.microsoft.com/office/powerpoint/2010/main" val="77844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5C4F-501F-44FA-A5BC-7A54D2F1994C}"/>
              </a:ext>
            </a:extLst>
          </p:cNvPr>
          <p:cNvSpPr>
            <a:spLocks noGrp="1"/>
          </p:cNvSpPr>
          <p:nvPr>
            <p:ph type="title"/>
          </p:nvPr>
        </p:nvSpPr>
        <p:spPr>
          <a:xfrm>
            <a:off x="4247573" y="365125"/>
            <a:ext cx="3696855" cy="1325563"/>
          </a:xfrm>
        </p:spPr>
        <p:txBody>
          <a:bodyPr/>
          <a:lstStyle/>
          <a:p>
            <a:r>
              <a:rPr lang="en-US" b="1" dirty="0">
                <a:solidFill>
                  <a:schemeClr val="accent1">
                    <a:lumMod val="50000"/>
                  </a:schemeClr>
                </a:solidFill>
              </a:rPr>
              <a:t>Reminders  </a:t>
            </a:r>
          </a:p>
        </p:txBody>
      </p:sp>
      <p:sp>
        <p:nvSpPr>
          <p:cNvPr id="3" name="Content Placeholder 2">
            <a:extLst>
              <a:ext uri="{FF2B5EF4-FFF2-40B4-BE49-F238E27FC236}">
                <a16:creationId xmlns:a16="http://schemas.microsoft.com/office/drawing/2014/main" id="{DFF7AF31-7F5C-40A5-8ABD-09C3C760AD45}"/>
              </a:ext>
            </a:extLst>
          </p:cNvPr>
          <p:cNvSpPr>
            <a:spLocks noGrp="1"/>
          </p:cNvSpPr>
          <p:nvPr>
            <p:ph idx="1"/>
          </p:nvPr>
        </p:nvSpPr>
        <p:spPr>
          <a:xfrm>
            <a:off x="838200" y="1825625"/>
            <a:ext cx="9469582" cy="4351338"/>
          </a:xfrm>
        </p:spPr>
        <p:txBody>
          <a:bodyPr>
            <a:normAutofit/>
          </a:bodyPr>
          <a:lstStyle/>
          <a:p>
            <a:pPr>
              <a:spcBef>
                <a:spcPts val="1200"/>
              </a:spcBef>
            </a:pPr>
            <a:r>
              <a:rPr lang="en-US" sz="2400" dirty="0"/>
              <a:t>Complete the Week 2 worksheet by the end of the week to stay on schedule with your design work for the term!</a:t>
            </a:r>
          </a:p>
          <a:p>
            <a:pPr>
              <a:spcBef>
                <a:spcPts val="1200"/>
              </a:spcBef>
            </a:pPr>
            <a:r>
              <a:rPr lang="en-US" sz="2400" dirty="0"/>
              <a:t>Do the readings for next week by the beginning of class.</a:t>
            </a:r>
          </a:p>
          <a:p>
            <a:pPr>
              <a:spcBef>
                <a:spcPts val="1200"/>
              </a:spcBef>
            </a:pPr>
            <a:r>
              <a:rPr lang="en-US" sz="2400" dirty="0"/>
              <a:t>The Group Roles, User Needs, and Reflection assignment is </a:t>
            </a:r>
            <a:r>
              <a:rPr lang="en-US" sz="2400"/>
              <a:t>due January 25</a:t>
            </a:r>
            <a:r>
              <a:rPr lang="en-US" sz="2400" baseline="30000"/>
              <a:t>th</a:t>
            </a:r>
            <a:r>
              <a:rPr lang="en-US" sz="2400" dirty="0"/>
              <a:t>. Submit to Blackboard by 11:59 p.m.</a:t>
            </a:r>
          </a:p>
        </p:txBody>
      </p:sp>
      <p:pic>
        <p:nvPicPr>
          <p:cNvPr id="7" name="Picture 6">
            <a:extLst>
              <a:ext uri="{FF2B5EF4-FFF2-40B4-BE49-F238E27FC236}">
                <a16:creationId xmlns:a16="http://schemas.microsoft.com/office/drawing/2014/main" id="{630F518B-6942-498A-9719-830CBB626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36504" y="570706"/>
            <a:ext cx="914400" cy="914400"/>
          </a:xfrm>
          <a:prstGeom prst="rect">
            <a:avLst/>
          </a:prstGeom>
        </p:spPr>
      </p:pic>
    </p:spTree>
    <p:extLst>
      <p:ext uri="{BB962C8B-B14F-4D97-AF65-F5344CB8AC3E}">
        <p14:creationId xmlns:p14="http://schemas.microsoft.com/office/powerpoint/2010/main" val="189046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6870" y="2179981"/>
            <a:ext cx="7185894" cy="2878375"/>
          </a:xfrm>
          <a:prstGeom prst="rect">
            <a:avLst/>
          </a:prstGeom>
        </p:spPr>
        <p:txBody>
          <a:bodyPr vert="horz" wrap="square" lIns="0" tIns="8659" rIns="0" bIns="0" rtlCol="0">
            <a:spAutoFit/>
          </a:bodyPr>
          <a:lstStyle/>
          <a:p>
            <a:pPr marL="8659" marR="264528">
              <a:lnSpc>
                <a:spcPct val="106100"/>
              </a:lnSpc>
            </a:pPr>
            <a:r>
              <a:rPr b="1" spc="78" dirty="0">
                <a:solidFill>
                  <a:srgbClr val="007A92"/>
                </a:solidFill>
                <a:latin typeface="Calibri" panose="020F0502020204030204" pitchFamily="34" charset="0"/>
                <a:cs typeface="Century Gothic"/>
              </a:rPr>
              <a:t>DESIGN </a:t>
            </a:r>
            <a:r>
              <a:rPr b="1" spc="68" dirty="0">
                <a:solidFill>
                  <a:srgbClr val="007A92"/>
                </a:solidFill>
                <a:latin typeface="Calibri" panose="020F0502020204030204" pitchFamily="34" charset="0"/>
                <a:cs typeface="Century Gothic"/>
              </a:rPr>
              <a:t>CHALLENGE </a:t>
            </a:r>
            <a:r>
              <a:rPr spc="72" dirty="0">
                <a:solidFill>
                  <a:srgbClr val="231F20"/>
                </a:solidFill>
                <a:latin typeface="Calibri" panose="020F0502020204030204" pitchFamily="34" charset="0"/>
                <a:cs typeface="Palatino Linotype"/>
              </a:rPr>
              <a:t>/ </a:t>
            </a:r>
            <a:r>
              <a:rPr spc="7" dirty="0">
                <a:solidFill>
                  <a:srgbClr val="231F20"/>
                </a:solidFill>
                <a:latin typeface="Calibri" panose="020F0502020204030204" pitchFamily="34" charset="0"/>
                <a:cs typeface="Palatino Linotype"/>
              </a:rPr>
              <a:t>The </a:t>
            </a:r>
            <a:r>
              <a:rPr dirty="0">
                <a:solidFill>
                  <a:srgbClr val="231F20"/>
                </a:solidFill>
                <a:latin typeface="Calibri" panose="020F0502020204030204" pitchFamily="34" charset="0"/>
                <a:cs typeface="Palatino Linotype"/>
              </a:rPr>
              <a:t>project </a:t>
            </a:r>
            <a:r>
              <a:rPr spc="-41" dirty="0">
                <a:solidFill>
                  <a:srgbClr val="231F20"/>
                </a:solidFill>
                <a:latin typeface="Calibri" panose="020F0502020204030204" pitchFamily="34" charset="0"/>
                <a:cs typeface="Palatino Linotype"/>
              </a:rPr>
              <a:t>you </a:t>
            </a:r>
            <a:r>
              <a:rPr spc="-27" dirty="0">
                <a:solidFill>
                  <a:srgbClr val="231F20"/>
                </a:solidFill>
                <a:latin typeface="Calibri" panose="020F0502020204030204" pitchFamily="34" charset="0"/>
                <a:cs typeface="Palatino Linotype"/>
              </a:rPr>
              <a:t>have </a:t>
            </a:r>
            <a:r>
              <a:rPr spc="-7" dirty="0">
                <a:solidFill>
                  <a:srgbClr val="231F20"/>
                </a:solidFill>
                <a:latin typeface="Calibri" panose="020F0502020204030204" pitchFamily="34" charset="0"/>
                <a:cs typeface="Palatino Linotype"/>
              </a:rPr>
              <a:t>chosen </a:t>
            </a:r>
            <a:r>
              <a:rPr spc="-3" dirty="0">
                <a:solidFill>
                  <a:srgbClr val="231F20"/>
                </a:solidFill>
                <a:latin typeface="Calibri" panose="020F0502020204030204" pitchFamily="34" charset="0"/>
                <a:cs typeface="Palatino Linotype"/>
              </a:rPr>
              <a:t>as </a:t>
            </a:r>
            <a:r>
              <a:rPr spc="-31" dirty="0">
                <a:solidFill>
                  <a:srgbClr val="231F20"/>
                </a:solidFill>
                <a:latin typeface="Calibri" panose="020F0502020204030204" pitchFamily="34" charset="0"/>
                <a:cs typeface="Palatino Linotype"/>
              </a:rPr>
              <a:t>your </a:t>
            </a:r>
            <a:r>
              <a:rPr spc="-17" dirty="0">
                <a:solidFill>
                  <a:srgbClr val="231F20"/>
                </a:solidFill>
                <a:latin typeface="Calibri" panose="020F0502020204030204" pitchFamily="34" charset="0"/>
                <a:cs typeface="Palatino Linotype"/>
              </a:rPr>
              <a:t>focus, </a:t>
            </a:r>
            <a:r>
              <a:rPr spc="-7" dirty="0">
                <a:solidFill>
                  <a:srgbClr val="231F20"/>
                </a:solidFill>
                <a:latin typeface="Calibri" panose="020F0502020204030204" pitchFamily="34" charset="0"/>
                <a:cs typeface="Palatino Linotype"/>
              </a:rPr>
              <a:t>often  </a:t>
            </a:r>
            <a:r>
              <a:rPr spc="-14" dirty="0">
                <a:solidFill>
                  <a:srgbClr val="231F20"/>
                </a:solidFill>
                <a:latin typeface="Calibri" panose="020F0502020204030204" pitchFamily="34" charset="0"/>
                <a:cs typeface="Palatino Linotype"/>
              </a:rPr>
              <a:t>described</a:t>
            </a:r>
            <a:r>
              <a:rPr spc="-55"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in</a:t>
            </a:r>
            <a:r>
              <a:rPr spc="-55"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the</a:t>
            </a:r>
            <a:r>
              <a:rPr spc="-55" dirty="0">
                <a:solidFill>
                  <a:srgbClr val="231F20"/>
                </a:solidFill>
                <a:latin typeface="Calibri" panose="020F0502020204030204" pitchFamily="34" charset="0"/>
                <a:cs typeface="Palatino Linotype"/>
              </a:rPr>
              <a:t> </a:t>
            </a:r>
            <a:r>
              <a:rPr spc="-17" dirty="0">
                <a:solidFill>
                  <a:srgbClr val="231F20"/>
                </a:solidFill>
                <a:latin typeface="Calibri" panose="020F0502020204030204" pitchFamily="34" charset="0"/>
                <a:cs typeface="Palatino Linotype"/>
              </a:rPr>
              <a:t>form</a:t>
            </a:r>
            <a:r>
              <a:rPr spc="-55"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of</a:t>
            </a:r>
            <a:r>
              <a:rPr spc="-55"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a</a:t>
            </a:r>
            <a:r>
              <a:rPr spc="-55" dirty="0">
                <a:solidFill>
                  <a:srgbClr val="231F20"/>
                </a:solidFill>
                <a:latin typeface="Calibri" panose="020F0502020204030204" pitchFamily="34" charset="0"/>
                <a:cs typeface="Palatino Linotype"/>
              </a:rPr>
              <a:t> </a:t>
            </a:r>
            <a:r>
              <a:rPr spc="-58" dirty="0">
                <a:solidFill>
                  <a:srgbClr val="231F20"/>
                </a:solidFill>
                <a:latin typeface="Calibri" panose="020F0502020204030204" pitchFamily="34" charset="0"/>
                <a:cs typeface="Palatino Linotype"/>
              </a:rPr>
              <a:t>“How</a:t>
            </a:r>
            <a:r>
              <a:rPr spc="-55" dirty="0">
                <a:solidFill>
                  <a:srgbClr val="231F20"/>
                </a:solidFill>
                <a:latin typeface="Calibri" panose="020F0502020204030204" pitchFamily="34" charset="0"/>
                <a:cs typeface="Palatino Linotype"/>
              </a:rPr>
              <a:t> </a:t>
            </a:r>
            <a:r>
              <a:rPr spc="-17" dirty="0">
                <a:solidFill>
                  <a:srgbClr val="231F20"/>
                </a:solidFill>
                <a:latin typeface="Calibri" panose="020F0502020204030204" pitchFamily="34" charset="0"/>
                <a:cs typeface="Palatino Linotype"/>
              </a:rPr>
              <a:t>Might</a:t>
            </a:r>
            <a:r>
              <a:rPr spc="-55" dirty="0">
                <a:solidFill>
                  <a:srgbClr val="231F20"/>
                </a:solidFill>
                <a:latin typeface="Calibri" panose="020F0502020204030204" pitchFamily="34" charset="0"/>
                <a:cs typeface="Palatino Linotype"/>
              </a:rPr>
              <a:t> </a:t>
            </a:r>
            <a:r>
              <a:rPr spc="-48" dirty="0">
                <a:solidFill>
                  <a:srgbClr val="231F20"/>
                </a:solidFill>
                <a:latin typeface="Calibri" panose="020F0502020204030204" pitchFamily="34" charset="0"/>
                <a:cs typeface="Palatino Linotype"/>
              </a:rPr>
              <a:t>We”</a:t>
            </a:r>
            <a:r>
              <a:rPr spc="-55"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question.</a:t>
            </a:r>
            <a:endParaRPr dirty="0">
              <a:latin typeface="Calibri" panose="020F0502020204030204" pitchFamily="34" charset="0"/>
              <a:cs typeface="Palatino Linotype"/>
            </a:endParaRPr>
          </a:p>
          <a:p>
            <a:pPr>
              <a:spcBef>
                <a:spcPts val="34"/>
              </a:spcBef>
            </a:pPr>
            <a:endParaRPr dirty="0">
              <a:latin typeface="Calibri" panose="020F0502020204030204" pitchFamily="34" charset="0"/>
              <a:cs typeface="Palatino Linotype"/>
            </a:endParaRPr>
          </a:p>
          <a:p>
            <a:pPr marL="8659" marR="163220">
              <a:lnSpc>
                <a:spcPct val="106100"/>
              </a:lnSpc>
            </a:pPr>
            <a:r>
              <a:rPr b="1" spc="78" dirty="0">
                <a:solidFill>
                  <a:srgbClr val="007A92"/>
                </a:solidFill>
                <a:latin typeface="Calibri" panose="020F0502020204030204" pitchFamily="34" charset="0"/>
                <a:cs typeface="Century Gothic"/>
              </a:rPr>
              <a:t>DESIGN </a:t>
            </a:r>
            <a:r>
              <a:rPr b="1" spc="95" dirty="0">
                <a:solidFill>
                  <a:srgbClr val="007A92"/>
                </a:solidFill>
                <a:latin typeface="Calibri" panose="020F0502020204030204" pitchFamily="34" charset="0"/>
                <a:cs typeface="Century Gothic"/>
              </a:rPr>
              <a:t>THINKING </a:t>
            </a:r>
            <a:r>
              <a:rPr spc="72" dirty="0">
                <a:solidFill>
                  <a:srgbClr val="231F20"/>
                </a:solidFill>
                <a:latin typeface="Calibri" panose="020F0502020204030204" pitchFamily="34" charset="0"/>
                <a:cs typeface="Palatino Linotype"/>
              </a:rPr>
              <a:t>/ </a:t>
            </a:r>
            <a:r>
              <a:rPr spc="-82" dirty="0">
                <a:solidFill>
                  <a:srgbClr val="231F20"/>
                </a:solidFill>
                <a:latin typeface="Calibri" panose="020F0502020204030204" pitchFamily="34" charset="0"/>
                <a:cs typeface="Palatino Linotype"/>
              </a:rPr>
              <a:t>A </a:t>
            </a:r>
            <a:r>
              <a:rPr spc="-10" dirty="0">
                <a:solidFill>
                  <a:srgbClr val="231F20"/>
                </a:solidFill>
                <a:latin typeface="Calibri" panose="020F0502020204030204" pitchFamily="34" charset="0"/>
                <a:cs typeface="Palatino Linotype"/>
              </a:rPr>
              <a:t>creative, </a:t>
            </a:r>
            <a:r>
              <a:rPr spc="-7" dirty="0">
                <a:solidFill>
                  <a:srgbClr val="231F20"/>
                </a:solidFill>
                <a:latin typeface="Calibri" panose="020F0502020204030204" pitchFamily="34" charset="0"/>
                <a:cs typeface="Palatino Linotype"/>
              </a:rPr>
              <a:t>intentional </a:t>
            </a:r>
            <a:r>
              <a:rPr spc="-20" dirty="0">
                <a:solidFill>
                  <a:srgbClr val="231F20"/>
                </a:solidFill>
                <a:latin typeface="Calibri" panose="020F0502020204030204" pitchFamily="34" charset="0"/>
                <a:cs typeface="Palatino Linotype"/>
              </a:rPr>
              <a:t>problem-solving </a:t>
            </a:r>
            <a:r>
              <a:rPr spc="-7" dirty="0">
                <a:solidFill>
                  <a:srgbClr val="231F20"/>
                </a:solidFill>
                <a:latin typeface="Calibri" panose="020F0502020204030204" pitchFamily="34" charset="0"/>
                <a:cs typeface="Palatino Linotype"/>
              </a:rPr>
              <a:t>process </a:t>
            </a:r>
            <a:r>
              <a:rPr dirty="0">
                <a:solidFill>
                  <a:srgbClr val="231F20"/>
                </a:solidFill>
                <a:latin typeface="Calibri" panose="020F0502020204030204" pitchFamily="34" charset="0"/>
                <a:cs typeface="Palatino Linotype"/>
              </a:rPr>
              <a:t>that  </a:t>
            </a:r>
            <a:r>
              <a:rPr spc="-17" dirty="0">
                <a:solidFill>
                  <a:srgbClr val="231F20"/>
                </a:solidFill>
                <a:latin typeface="Calibri" panose="020F0502020204030204" pitchFamily="34" charset="0"/>
                <a:cs typeface="Palatino Linotype"/>
              </a:rPr>
              <a:t>puts</a:t>
            </a:r>
            <a:r>
              <a:rPr spc="-58"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the</a:t>
            </a:r>
            <a:r>
              <a:rPr spc="-55" dirty="0">
                <a:solidFill>
                  <a:srgbClr val="231F20"/>
                </a:solidFill>
                <a:latin typeface="Calibri" panose="020F0502020204030204" pitchFamily="34" charset="0"/>
                <a:cs typeface="Palatino Linotype"/>
              </a:rPr>
              <a:t> </a:t>
            </a:r>
            <a:r>
              <a:rPr spc="-10" dirty="0">
                <a:solidFill>
                  <a:srgbClr val="231F20"/>
                </a:solidFill>
                <a:latin typeface="Calibri" panose="020F0502020204030204" pitchFamily="34" charset="0"/>
                <a:cs typeface="Palatino Linotype"/>
              </a:rPr>
              <a:t>user</a:t>
            </a:r>
            <a:r>
              <a:rPr spc="-55" dirty="0">
                <a:solidFill>
                  <a:srgbClr val="231F20"/>
                </a:solidFill>
                <a:latin typeface="Calibri" panose="020F0502020204030204" pitchFamily="34" charset="0"/>
                <a:cs typeface="Palatino Linotype"/>
              </a:rPr>
              <a:t> </a:t>
            </a:r>
            <a:r>
              <a:rPr dirty="0">
                <a:solidFill>
                  <a:srgbClr val="231F20"/>
                </a:solidFill>
                <a:latin typeface="Calibri" panose="020F0502020204030204" pitchFamily="34" charset="0"/>
                <a:cs typeface="Palatino Linotype"/>
              </a:rPr>
              <a:t>at</a:t>
            </a:r>
            <a:r>
              <a:rPr spc="-55"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the</a:t>
            </a:r>
            <a:r>
              <a:rPr spc="-55" dirty="0">
                <a:solidFill>
                  <a:srgbClr val="231F20"/>
                </a:solidFill>
                <a:latin typeface="Calibri" panose="020F0502020204030204" pitchFamily="34" charset="0"/>
                <a:cs typeface="Palatino Linotype"/>
              </a:rPr>
              <a:t> </a:t>
            </a:r>
            <a:r>
              <a:rPr spc="-7" dirty="0">
                <a:solidFill>
                  <a:srgbClr val="231F20"/>
                </a:solidFill>
                <a:latin typeface="Calibri" panose="020F0502020204030204" pitchFamily="34" charset="0"/>
                <a:cs typeface="Palatino Linotype"/>
              </a:rPr>
              <a:t>center.</a:t>
            </a:r>
            <a:endParaRPr dirty="0">
              <a:latin typeface="Calibri" panose="020F0502020204030204" pitchFamily="34" charset="0"/>
              <a:cs typeface="Palatino Linotype"/>
            </a:endParaRPr>
          </a:p>
          <a:p>
            <a:pPr>
              <a:spcBef>
                <a:spcPts val="34"/>
              </a:spcBef>
            </a:pPr>
            <a:endParaRPr dirty="0">
              <a:latin typeface="Calibri" panose="020F0502020204030204" pitchFamily="34" charset="0"/>
              <a:cs typeface="Palatino Linotype"/>
            </a:endParaRPr>
          </a:p>
          <a:p>
            <a:pPr marL="8659" marR="288339">
              <a:lnSpc>
                <a:spcPct val="106100"/>
              </a:lnSpc>
            </a:pPr>
            <a:r>
              <a:rPr b="1" spc="78" dirty="0">
                <a:solidFill>
                  <a:srgbClr val="007A92"/>
                </a:solidFill>
                <a:latin typeface="Calibri" panose="020F0502020204030204" pitchFamily="34" charset="0"/>
                <a:cs typeface="Century Gothic"/>
              </a:rPr>
              <a:t>EMPATHY </a:t>
            </a:r>
            <a:r>
              <a:rPr spc="72" dirty="0">
                <a:solidFill>
                  <a:srgbClr val="231F20"/>
                </a:solidFill>
                <a:latin typeface="Calibri" panose="020F0502020204030204" pitchFamily="34" charset="0"/>
                <a:cs typeface="Palatino Linotype"/>
              </a:rPr>
              <a:t>/</a:t>
            </a:r>
            <a:r>
              <a:rPr spc="170" dirty="0">
                <a:solidFill>
                  <a:srgbClr val="231F20"/>
                </a:solidFill>
                <a:latin typeface="Calibri" panose="020F0502020204030204" pitchFamily="34" charset="0"/>
                <a:cs typeface="Palatino Linotype"/>
              </a:rPr>
              <a:t> </a:t>
            </a:r>
            <a:r>
              <a:rPr spc="-82" dirty="0">
                <a:solidFill>
                  <a:srgbClr val="231F20"/>
                </a:solidFill>
                <a:latin typeface="Calibri" panose="020F0502020204030204" pitchFamily="34" charset="0"/>
                <a:cs typeface="Palatino Linotype"/>
              </a:rPr>
              <a:t>A </a:t>
            </a:r>
            <a:r>
              <a:rPr spc="-34" dirty="0">
                <a:solidFill>
                  <a:srgbClr val="231F20"/>
                </a:solidFill>
                <a:latin typeface="Calibri" panose="020F0502020204030204" pitchFamily="34" charset="0"/>
                <a:cs typeface="Palatino Linotype"/>
              </a:rPr>
              <a:t>key </a:t>
            </a:r>
            <a:r>
              <a:rPr spc="-10" dirty="0">
                <a:solidFill>
                  <a:srgbClr val="231F20"/>
                </a:solidFill>
                <a:latin typeface="Calibri" panose="020F0502020204030204" pitchFamily="34" charset="0"/>
                <a:cs typeface="Palatino Linotype"/>
              </a:rPr>
              <a:t>principle </a:t>
            </a:r>
            <a:r>
              <a:rPr spc="-3" dirty="0">
                <a:solidFill>
                  <a:srgbClr val="231F20"/>
                </a:solidFill>
                <a:latin typeface="Calibri" panose="020F0502020204030204" pitchFamily="34" charset="0"/>
                <a:cs typeface="Palatino Linotype"/>
              </a:rPr>
              <a:t>in the </a:t>
            </a:r>
            <a:r>
              <a:rPr spc="-20" dirty="0">
                <a:solidFill>
                  <a:srgbClr val="231F20"/>
                </a:solidFill>
                <a:latin typeface="Calibri" panose="020F0502020204030204" pitchFamily="34" charset="0"/>
                <a:cs typeface="Palatino Linotype"/>
              </a:rPr>
              <a:t>design </a:t>
            </a:r>
            <a:r>
              <a:rPr spc="-14" dirty="0">
                <a:solidFill>
                  <a:srgbClr val="231F20"/>
                </a:solidFill>
                <a:latin typeface="Calibri" panose="020F0502020204030204" pitchFamily="34" charset="0"/>
                <a:cs typeface="Palatino Linotype"/>
              </a:rPr>
              <a:t>thinking </a:t>
            </a:r>
            <a:r>
              <a:rPr spc="-7" dirty="0">
                <a:solidFill>
                  <a:srgbClr val="231F20"/>
                </a:solidFill>
                <a:latin typeface="Calibri" panose="020F0502020204030204" pitchFamily="34" charset="0"/>
                <a:cs typeface="Palatino Linotype"/>
              </a:rPr>
              <a:t>process </a:t>
            </a:r>
            <a:r>
              <a:rPr spc="-27" dirty="0">
                <a:solidFill>
                  <a:srgbClr val="231F20"/>
                </a:solidFill>
                <a:latin typeface="Calibri" panose="020F0502020204030204" pitchFamily="34" charset="0"/>
                <a:cs typeface="Palatino Linotype"/>
              </a:rPr>
              <a:t>and </a:t>
            </a:r>
            <a:r>
              <a:rPr spc="-17" dirty="0">
                <a:solidFill>
                  <a:srgbClr val="231F20"/>
                </a:solidFill>
                <a:latin typeface="Calibri" panose="020F0502020204030204" pitchFamily="34" charset="0"/>
                <a:cs typeface="Palatino Linotype"/>
              </a:rPr>
              <a:t>human-  </a:t>
            </a:r>
            <a:r>
              <a:rPr spc="-7" dirty="0">
                <a:solidFill>
                  <a:srgbClr val="231F20"/>
                </a:solidFill>
                <a:latin typeface="Calibri" panose="020F0502020204030204" pitchFamily="34" charset="0"/>
                <a:cs typeface="Palatino Linotype"/>
              </a:rPr>
              <a:t>centered</a:t>
            </a:r>
            <a:r>
              <a:rPr spc="-55" dirty="0">
                <a:solidFill>
                  <a:srgbClr val="231F20"/>
                </a:solidFill>
                <a:latin typeface="Calibri" panose="020F0502020204030204" pitchFamily="34" charset="0"/>
                <a:cs typeface="Palatino Linotype"/>
              </a:rPr>
              <a:t> </a:t>
            </a:r>
            <a:r>
              <a:rPr spc="-24" dirty="0">
                <a:solidFill>
                  <a:srgbClr val="231F20"/>
                </a:solidFill>
                <a:latin typeface="Calibri" panose="020F0502020204030204" pitchFamily="34" charset="0"/>
                <a:cs typeface="Palatino Linotype"/>
              </a:rPr>
              <a:t>design,</a:t>
            </a:r>
            <a:r>
              <a:rPr spc="-55"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in</a:t>
            </a:r>
            <a:r>
              <a:rPr spc="-51" dirty="0">
                <a:solidFill>
                  <a:srgbClr val="231F20"/>
                </a:solidFill>
                <a:latin typeface="Calibri" panose="020F0502020204030204" pitchFamily="34" charset="0"/>
                <a:cs typeface="Palatino Linotype"/>
              </a:rPr>
              <a:t> </a:t>
            </a:r>
            <a:r>
              <a:rPr spc="-17" dirty="0">
                <a:solidFill>
                  <a:srgbClr val="231F20"/>
                </a:solidFill>
                <a:latin typeface="Calibri" panose="020F0502020204030204" pitchFamily="34" charset="0"/>
                <a:cs typeface="Palatino Linotype"/>
              </a:rPr>
              <a:t>which</a:t>
            </a:r>
            <a:r>
              <a:rPr spc="-55"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the</a:t>
            </a:r>
            <a:r>
              <a:rPr spc="-51" dirty="0">
                <a:solidFill>
                  <a:srgbClr val="231F20"/>
                </a:solidFill>
                <a:latin typeface="Calibri" panose="020F0502020204030204" pitchFamily="34" charset="0"/>
                <a:cs typeface="Palatino Linotype"/>
              </a:rPr>
              <a:t> </a:t>
            </a:r>
            <a:r>
              <a:rPr spc="-17" dirty="0">
                <a:solidFill>
                  <a:srgbClr val="231F20"/>
                </a:solidFill>
                <a:latin typeface="Calibri" panose="020F0502020204030204" pitchFamily="34" charset="0"/>
                <a:cs typeface="Palatino Linotype"/>
              </a:rPr>
              <a:t>user’s</a:t>
            </a:r>
            <a:r>
              <a:rPr spc="-55" dirty="0">
                <a:solidFill>
                  <a:srgbClr val="231F20"/>
                </a:solidFill>
                <a:latin typeface="Calibri" panose="020F0502020204030204" pitchFamily="34" charset="0"/>
                <a:cs typeface="Palatino Linotype"/>
              </a:rPr>
              <a:t> </a:t>
            </a:r>
            <a:r>
              <a:rPr spc="-10" dirty="0">
                <a:solidFill>
                  <a:srgbClr val="231F20"/>
                </a:solidFill>
                <a:latin typeface="Calibri" panose="020F0502020204030204" pitchFamily="34" charset="0"/>
                <a:cs typeface="Palatino Linotype"/>
              </a:rPr>
              <a:t>perspective</a:t>
            </a:r>
            <a:r>
              <a:rPr spc="-51" dirty="0">
                <a:solidFill>
                  <a:srgbClr val="231F20"/>
                </a:solidFill>
                <a:latin typeface="Calibri" panose="020F0502020204030204" pitchFamily="34" charset="0"/>
                <a:cs typeface="Palatino Linotype"/>
              </a:rPr>
              <a:t> </a:t>
            </a:r>
            <a:r>
              <a:rPr spc="7" dirty="0">
                <a:solidFill>
                  <a:srgbClr val="231F20"/>
                </a:solidFill>
                <a:latin typeface="Calibri" panose="020F0502020204030204" pitchFamily="34" charset="0"/>
                <a:cs typeface="Palatino Linotype"/>
              </a:rPr>
              <a:t>is</a:t>
            </a:r>
            <a:r>
              <a:rPr spc="-55" dirty="0">
                <a:solidFill>
                  <a:srgbClr val="231F20"/>
                </a:solidFill>
                <a:latin typeface="Calibri" panose="020F0502020204030204" pitchFamily="34" charset="0"/>
                <a:cs typeface="Palatino Linotype"/>
              </a:rPr>
              <a:t> </a:t>
            </a:r>
            <a:r>
              <a:rPr spc="-27" dirty="0">
                <a:solidFill>
                  <a:srgbClr val="231F20"/>
                </a:solidFill>
                <a:latin typeface="Calibri" panose="020F0502020204030204" pitchFamily="34" charset="0"/>
                <a:cs typeface="Palatino Linotype"/>
              </a:rPr>
              <a:t>always</a:t>
            </a:r>
            <a:r>
              <a:rPr spc="-51"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represented.</a:t>
            </a:r>
            <a:endParaRPr dirty="0">
              <a:latin typeface="Calibri" panose="020F0502020204030204" pitchFamily="34" charset="0"/>
              <a:cs typeface="Palatino Linotype"/>
            </a:endParaRPr>
          </a:p>
          <a:p>
            <a:pPr>
              <a:spcBef>
                <a:spcPts val="44"/>
              </a:spcBef>
            </a:pPr>
            <a:endParaRPr dirty="0">
              <a:latin typeface="Calibri" panose="020F0502020204030204" pitchFamily="34" charset="0"/>
              <a:cs typeface="Palatino Linotype"/>
            </a:endParaRPr>
          </a:p>
          <a:p>
            <a:pPr>
              <a:spcBef>
                <a:spcPts val="34"/>
              </a:spcBef>
            </a:pPr>
            <a:endParaRPr dirty="0">
              <a:latin typeface="Calibri" panose="020F0502020204030204" pitchFamily="34" charset="0"/>
              <a:cs typeface="Palatino Linotype"/>
            </a:endParaRPr>
          </a:p>
        </p:txBody>
      </p:sp>
      <p:sp>
        <p:nvSpPr>
          <p:cNvPr id="3" name="object 3"/>
          <p:cNvSpPr txBox="1"/>
          <p:nvPr/>
        </p:nvSpPr>
        <p:spPr>
          <a:xfrm>
            <a:off x="2456870" y="703546"/>
            <a:ext cx="7278260" cy="791009"/>
          </a:xfrm>
          <a:prstGeom prst="rect">
            <a:avLst/>
          </a:prstGeom>
        </p:spPr>
        <p:txBody>
          <a:bodyPr vert="horz" wrap="square" lIns="0" tIns="8659" rIns="0" bIns="0" rtlCol="0">
            <a:spAutoFit/>
          </a:bodyPr>
          <a:lstStyle/>
          <a:p>
            <a:pPr marL="8659">
              <a:spcBef>
                <a:spcPts val="68"/>
              </a:spcBef>
            </a:pPr>
            <a:r>
              <a:rPr lang="en-US" sz="3600" b="1" spc="447" dirty="0">
                <a:solidFill>
                  <a:srgbClr val="231F20"/>
                </a:solidFill>
                <a:latin typeface="Century Gothic"/>
                <a:cs typeface="Century Gothic"/>
              </a:rPr>
              <a:t>Key Design Thinking Terms</a:t>
            </a:r>
          </a:p>
          <a:p>
            <a:pPr marL="8659">
              <a:spcBef>
                <a:spcPts val="68"/>
              </a:spcBef>
            </a:pPr>
            <a:r>
              <a:rPr lang="en-US" sz="1400" dirty="0">
                <a:latin typeface="Calibri" panose="020F0502020204030204" pitchFamily="34" charset="0"/>
                <a:cs typeface="Century Gothic"/>
              </a:rPr>
              <a:t>Adapted from: </a:t>
            </a:r>
            <a:r>
              <a:rPr lang="en-US" sz="1400" dirty="0">
                <a:latin typeface="Calibri" panose="020F0502020204030204" pitchFamily="34" charset="0"/>
                <a:ea typeface="Calibri" panose="020F0502020204030204" pitchFamily="34" charset="0"/>
                <a:cs typeface="Times New Roman" panose="02020603050405020304" pitchFamily="18" charset="0"/>
              </a:rPr>
              <a:t>IDEO. (2015). Design thinking for libraries.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http://designthinkingforlibraries.com/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sz="1400" dirty="0">
              <a:latin typeface="Calibri" panose="020F0502020204030204" pitchFamily="34" charset="0"/>
              <a:cs typeface="Century Gothic"/>
            </a:endParaRPr>
          </a:p>
        </p:txBody>
      </p:sp>
      <p:sp>
        <p:nvSpPr>
          <p:cNvPr id="13" name="object 13"/>
          <p:cNvSpPr txBox="1">
            <a:spLocks noGrp="1"/>
          </p:cNvSpPr>
          <p:nvPr>
            <p:ph type="sldNum" sz="quarter" idx="7"/>
          </p:nvPr>
        </p:nvSpPr>
        <p:spPr>
          <a:xfrm>
            <a:off x="7099251" y="9737852"/>
            <a:ext cx="301625" cy="125095"/>
          </a:xfrm>
          <a:prstGeom prst="rect">
            <a:avLst/>
          </a:prstGeom>
        </p:spPr>
        <p:txBody>
          <a:bodyPr vert="horz" wrap="square" lIns="0" tIns="0" rIns="0" bIns="0" rtlCol="0">
            <a:spAutoFit/>
          </a:bodyPr>
          <a:lstStyle>
            <a:defPPr>
              <a:defRPr lang="en-US"/>
            </a:defPPr>
            <a:lvl1pPr marL="0" algn="l" defTabSz="914400" rtl="0" eaLnBrk="1" latinLnBrk="0" hangingPunct="1">
              <a:defRPr sz="600" b="1" i="0" kern="1200">
                <a:solidFill>
                  <a:srgbClr val="231F20"/>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25"/>
              </a:spcBef>
            </a:pPr>
            <a:fld id="{81D60167-4931-47E6-BA6A-407CBD079E47}" type="slidenum">
              <a:rPr lang="en-US" spc="75" smtClean="0"/>
              <a:pPr marL="38100">
                <a:spcBef>
                  <a:spcPts val="125"/>
                </a:spcBef>
              </a:pPr>
              <a:t>3</a:t>
            </a:fld>
            <a:r>
              <a:rPr lang="en-US" spc="10"/>
              <a:t> </a:t>
            </a:r>
            <a:endParaRPr spc="7" dirty="0"/>
          </a:p>
        </p:txBody>
      </p:sp>
    </p:spTree>
    <p:extLst>
      <p:ext uri="{BB962C8B-B14F-4D97-AF65-F5344CB8AC3E}">
        <p14:creationId xmlns:p14="http://schemas.microsoft.com/office/powerpoint/2010/main" val="393998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9240" y="2150077"/>
            <a:ext cx="7038108" cy="3763361"/>
          </a:xfrm>
          <a:prstGeom prst="rect">
            <a:avLst/>
          </a:prstGeom>
        </p:spPr>
        <p:txBody>
          <a:bodyPr vert="horz" wrap="square" lIns="0" tIns="8659" rIns="0" bIns="0" rtlCol="0">
            <a:spAutoFit/>
          </a:bodyPr>
          <a:lstStyle/>
          <a:p>
            <a:pPr marL="8659" marR="77930">
              <a:lnSpc>
                <a:spcPct val="106100"/>
              </a:lnSpc>
            </a:pPr>
            <a:r>
              <a:rPr b="1" spc="82" dirty="0">
                <a:solidFill>
                  <a:srgbClr val="007A92"/>
                </a:solidFill>
                <a:latin typeface="Calibri" panose="020F0502020204030204" pitchFamily="34" charset="0"/>
                <a:cs typeface="Century Gothic"/>
              </a:rPr>
              <a:t>HUMAN-CENTERED </a:t>
            </a:r>
            <a:r>
              <a:rPr b="1" spc="78" dirty="0">
                <a:solidFill>
                  <a:srgbClr val="007A92"/>
                </a:solidFill>
                <a:latin typeface="Calibri" panose="020F0502020204030204" pitchFamily="34" charset="0"/>
                <a:cs typeface="Century Gothic"/>
              </a:rPr>
              <a:t>(“PEOPLE </a:t>
            </a:r>
            <a:r>
              <a:rPr b="1" spc="65" dirty="0">
                <a:solidFill>
                  <a:srgbClr val="007A92"/>
                </a:solidFill>
                <a:latin typeface="Calibri" panose="020F0502020204030204" pitchFamily="34" charset="0"/>
                <a:cs typeface="Century Gothic"/>
              </a:rPr>
              <a:t>CENTRIC”) </a:t>
            </a:r>
            <a:r>
              <a:rPr spc="72"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Putting </a:t>
            </a:r>
            <a:r>
              <a:rPr spc="-3" dirty="0">
                <a:solidFill>
                  <a:srgbClr val="231F20"/>
                </a:solidFill>
                <a:latin typeface="Calibri" panose="020F0502020204030204" pitchFamily="34" charset="0"/>
                <a:cs typeface="Palatino Linotype"/>
              </a:rPr>
              <a:t>the </a:t>
            </a:r>
            <a:r>
              <a:rPr spc="-10" dirty="0">
                <a:solidFill>
                  <a:srgbClr val="231F20"/>
                </a:solidFill>
                <a:latin typeface="Calibri" panose="020F0502020204030204" pitchFamily="34" charset="0"/>
                <a:cs typeface="Palatino Linotype"/>
              </a:rPr>
              <a:t>user </a:t>
            </a:r>
            <a:r>
              <a:rPr spc="-27" dirty="0">
                <a:solidFill>
                  <a:srgbClr val="231F20"/>
                </a:solidFill>
                <a:latin typeface="Calibri" panose="020F0502020204030204" pitchFamily="34" charset="0"/>
                <a:cs typeface="Palatino Linotype"/>
              </a:rPr>
              <a:t>and </a:t>
            </a:r>
            <a:r>
              <a:rPr spc="-17" dirty="0">
                <a:solidFill>
                  <a:srgbClr val="231F20"/>
                </a:solidFill>
                <a:latin typeface="Calibri" panose="020F0502020204030204" pitchFamily="34" charset="0"/>
                <a:cs typeface="Palatino Linotype"/>
              </a:rPr>
              <a:t>user’s  </a:t>
            </a:r>
            <a:r>
              <a:rPr spc="-10" dirty="0">
                <a:solidFill>
                  <a:srgbClr val="231F20"/>
                </a:solidFill>
                <a:latin typeface="Calibri" panose="020F0502020204030204" pitchFamily="34" charset="0"/>
                <a:cs typeface="Palatino Linotype"/>
              </a:rPr>
              <a:t>perspective </a:t>
            </a:r>
            <a:r>
              <a:rPr dirty="0">
                <a:solidFill>
                  <a:srgbClr val="231F20"/>
                </a:solidFill>
                <a:latin typeface="Calibri" panose="020F0502020204030204" pitchFamily="34" charset="0"/>
                <a:cs typeface="Palatino Linotype"/>
              </a:rPr>
              <a:t>at </a:t>
            </a:r>
            <a:r>
              <a:rPr spc="-3" dirty="0">
                <a:solidFill>
                  <a:srgbClr val="231F20"/>
                </a:solidFill>
                <a:latin typeface="Calibri" panose="020F0502020204030204" pitchFamily="34" charset="0"/>
                <a:cs typeface="Palatino Linotype"/>
              </a:rPr>
              <a:t>the </a:t>
            </a:r>
            <a:r>
              <a:rPr spc="3" dirty="0">
                <a:solidFill>
                  <a:srgbClr val="231F20"/>
                </a:solidFill>
                <a:latin typeface="Calibri" panose="020F0502020204030204" pitchFamily="34" charset="0"/>
                <a:cs typeface="Palatino Linotype"/>
              </a:rPr>
              <a:t>center </a:t>
            </a:r>
            <a:r>
              <a:rPr spc="-14" dirty="0">
                <a:solidFill>
                  <a:srgbClr val="231F20"/>
                </a:solidFill>
                <a:latin typeface="Calibri" panose="020F0502020204030204" pitchFamily="34" charset="0"/>
                <a:cs typeface="Palatino Linotype"/>
              </a:rPr>
              <a:t>of a </a:t>
            </a:r>
            <a:r>
              <a:rPr lang="en-US" spc="-14" dirty="0">
                <a:solidFill>
                  <a:srgbClr val="231F20"/>
                </a:solidFill>
                <a:latin typeface="Calibri" panose="020F0502020204030204" pitchFamily="34" charset="0"/>
                <a:cs typeface="Palatino Linotype"/>
              </a:rPr>
              <a:t>design plan.</a:t>
            </a:r>
            <a:r>
              <a:rPr spc="-14" dirty="0">
                <a:solidFill>
                  <a:srgbClr val="231F20"/>
                </a:solidFill>
                <a:latin typeface="Calibri" panose="020F0502020204030204" pitchFamily="34" charset="0"/>
                <a:cs typeface="Palatino Linotype"/>
              </a:rPr>
              <a:t> </a:t>
            </a:r>
            <a:r>
              <a:rPr spc="7" dirty="0">
                <a:solidFill>
                  <a:srgbClr val="231F20"/>
                </a:solidFill>
                <a:latin typeface="Calibri" panose="020F0502020204030204" pitchFamily="34" charset="0"/>
                <a:cs typeface="Palatino Linotype"/>
              </a:rPr>
              <a:t>This </a:t>
            </a:r>
            <a:r>
              <a:rPr spc="-24" dirty="0">
                <a:solidFill>
                  <a:srgbClr val="231F20"/>
                </a:solidFill>
                <a:latin typeface="Calibri" panose="020F0502020204030204" pitchFamily="34" charset="0"/>
                <a:cs typeface="Palatino Linotype"/>
              </a:rPr>
              <a:t>philosophy involves </a:t>
            </a:r>
            <a:r>
              <a:rPr spc="-7" dirty="0">
                <a:solidFill>
                  <a:srgbClr val="231F20"/>
                </a:solidFill>
                <a:latin typeface="Calibri" panose="020F0502020204030204" pitchFamily="34" charset="0"/>
                <a:cs typeface="Palatino Linotype"/>
              </a:rPr>
              <a:t>starting </a:t>
            </a:r>
            <a:r>
              <a:rPr spc="-17" dirty="0">
                <a:solidFill>
                  <a:srgbClr val="231F20"/>
                </a:solidFill>
                <a:latin typeface="Calibri" panose="020F0502020204030204" pitchFamily="34" charset="0"/>
                <a:cs typeface="Palatino Linotype"/>
              </a:rPr>
              <a:t>with </a:t>
            </a:r>
            <a:r>
              <a:rPr spc="-24" dirty="0">
                <a:solidFill>
                  <a:srgbClr val="231F20"/>
                </a:solidFill>
                <a:latin typeface="Calibri" panose="020F0502020204030204" pitchFamily="34" charset="0"/>
                <a:cs typeface="Palatino Linotype"/>
              </a:rPr>
              <a:t>people </a:t>
            </a:r>
            <a:r>
              <a:rPr spc="-27" dirty="0">
                <a:solidFill>
                  <a:srgbClr val="231F20"/>
                </a:solidFill>
                <a:latin typeface="Calibri" panose="020F0502020204030204" pitchFamily="34" charset="0"/>
                <a:cs typeface="Palatino Linotype"/>
              </a:rPr>
              <a:t>and </a:t>
            </a:r>
            <a:r>
              <a:rPr spc="-10" dirty="0">
                <a:solidFill>
                  <a:srgbClr val="231F20"/>
                </a:solidFill>
                <a:latin typeface="Calibri" panose="020F0502020204030204" pitchFamily="34" charset="0"/>
                <a:cs typeface="Palatino Linotype"/>
              </a:rPr>
              <a:t>desirability </a:t>
            </a:r>
            <a:r>
              <a:rPr spc="-7" dirty="0">
                <a:solidFill>
                  <a:srgbClr val="231F20"/>
                </a:solidFill>
                <a:latin typeface="Calibri" panose="020F0502020204030204" pitchFamily="34" charset="0"/>
                <a:cs typeface="Palatino Linotype"/>
              </a:rPr>
              <a:t>first </a:t>
            </a:r>
            <a:r>
              <a:rPr spc="-10" dirty="0">
                <a:solidFill>
                  <a:srgbClr val="231F20"/>
                </a:solidFill>
                <a:latin typeface="Calibri" panose="020F0502020204030204" pitchFamily="34" charset="0"/>
                <a:cs typeface="Palatino Linotype"/>
              </a:rPr>
              <a:t>before</a:t>
            </a:r>
            <a:r>
              <a:rPr lang="en-US" spc="-10" dirty="0">
                <a:solidFill>
                  <a:srgbClr val="231F20"/>
                </a:solidFill>
                <a:latin typeface="Calibri" panose="020F0502020204030204" pitchFamily="34" charset="0"/>
                <a:cs typeface="Palatino Linotype"/>
              </a:rPr>
              <a:t> designing solutions</a:t>
            </a:r>
            <a:r>
              <a:rPr spc="-20" dirty="0">
                <a:solidFill>
                  <a:srgbClr val="231F20"/>
                </a:solidFill>
                <a:latin typeface="Calibri" panose="020F0502020204030204" pitchFamily="34" charset="0"/>
                <a:cs typeface="Palatino Linotype"/>
              </a:rPr>
              <a:t>.</a:t>
            </a:r>
            <a:endParaRPr dirty="0">
              <a:latin typeface="Calibri" panose="020F0502020204030204" pitchFamily="34" charset="0"/>
              <a:cs typeface="Palatino Linotype"/>
            </a:endParaRPr>
          </a:p>
          <a:p>
            <a:pPr>
              <a:spcBef>
                <a:spcPts val="34"/>
              </a:spcBef>
            </a:pPr>
            <a:endParaRPr dirty="0">
              <a:latin typeface="Calibri" panose="020F0502020204030204" pitchFamily="34" charset="0"/>
              <a:cs typeface="Palatino Linotype"/>
            </a:endParaRPr>
          </a:p>
          <a:p>
            <a:pPr marL="8659" marR="161487">
              <a:lnSpc>
                <a:spcPct val="106100"/>
              </a:lnSpc>
            </a:pPr>
            <a:r>
              <a:rPr b="1" spc="65" dirty="0">
                <a:solidFill>
                  <a:srgbClr val="007A92"/>
                </a:solidFill>
                <a:latin typeface="Calibri" panose="020F0502020204030204" pitchFamily="34" charset="0"/>
                <a:cs typeface="Century Gothic"/>
              </a:rPr>
              <a:t>IDEATE</a:t>
            </a:r>
            <a:r>
              <a:rPr b="1" spc="24" dirty="0">
                <a:solidFill>
                  <a:srgbClr val="007A92"/>
                </a:solidFill>
                <a:latin typeface="Calibri" panose="020F0502020204030204" pitchFamily="34" charset="0"/>
                <a:cs typeface="Century Gothic"/>
              </a:rPr>
              <a:t> </a:t>
            </a:r>
            <a:r>
              <a:rPr spc="72"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To </a:t>
            </a:r>
            <a:r>
              <a:rPr spc="-10" dirty="0">
                <a:solidFill>
                  <a:srgbClr val="231F20"/>
                </a:solidFill>
                <a:latin typeface="Calibri" panose="020F0502020204030204" pitchFamily="34" charset="0"/>
                <a:cs typeface="Palatino Linotype"/>
              </a:rPr>
              <a:t>come </a:t>
            </a:r>
            <a:r>
              <a:rPr spc="-44" dirty="0">
                <a:solidFill>
                  <a:srgbClr val="231F20"/>
                </a:solidFill>
                <a:latin typeface="Calibri" panose="020F0502020204030204" pitchFamily="34" charset="0"/>
                <a:cs typeface="Palatino Linotype"/>
              </a:rPr>
              <a:t>up </a:t>
            </a:r>
            <a:r>
              <a:rPr spc="-17" dirty="0">
                <a:solidFill>
                  <a:srgbClr val="231F20"/>
                </a:solidFill>
                <a:latin typeface="Calibri" panose="020F0502020204030204" pitchFamily="34" charset="0"/>
                <a:cs typeface="Palatino Linotype"/>
              </a:rPr>
              <a:t>with</a:t>
            </a:r>
            <a:r>
              <a:rPr spc="-14"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lots </a:t>
            </a:r>
            <a:r>
              <a:rPr spc="-14" dirty="0">
                <a:solidFill>
                  <a:srgbClr val="231F20"/>
                </a:solidFill>
                <a:latin typeface="Calibri" panose="020F0502020204030204" pitchFamily="34" charset="0"/>
                <a:cs typeface="Palatino Linotype"/>
              </a:rPr>
              <a:t>of </a:t>
            </a:r>
            <a:r>
              <a:rPr spc="-17" dirty="0">
                <a:solidFill>
                  <a:srgbClr val="231F20"/>
                </a:solidFill>
                <a:latin typeface="Calibri" panose="020F0502020204030204" pitchFamily="34" charset="0"/>
                <a:cs typeface="Palatino Linotype"/>
              </a:rPr>
              <a:t>ideas. </a:t>
            </a:r>
            <a:r>
              <a:rPr spc="7" dirty="0">
                <a:solidFill>
                  <a:srgbClr val="231F20"/>
                </a:solidFill>
                <a:latin typeface="Calibri" panose="020F0502020204030204" pitchFamily="34" charset="0"/>
                <a:cs typeface="Palatino Linotype"/>
              </a:rPr>
              <a:t>This is </a:t>
            </a:r>
            <a:r>
              <a:rPr spc="-14" dirty="0">
                <a:solidFill>
                  <a:srgbClr val="231F20"/>
                </a:solidFill>
                <a:latin typeface="Calibri" panose="020F0502020204030204" pitchFamily="34" charset="0"/>
                <a:cs typeface="Palatino Linotype"/>
              </a:rPr>
              <a:t>an </a:t>
            </a:r>
            <a:r>
              <a:rPr spc="-17" dirty="0">
                <a:solidFill>
                  <a:srgbClr val="231F20"/>
                </a:solidFill>
                <a:latin typeface="Calibri" panose="020F0502020204030204" pitchFamily="34" charset="0"/>
                <a:cs typeface="Palatino Linotype"/>
              </a:rPr>
              <a:t>exploratory  </a:t>
            </a:r>
            <a:r>
              <a:rPr spc="-7" dirty="0">
                <a:solidFill>
                  <a:srgbClr val="231F20"/>
                </a:solidFill>
                <a:latin typeface="Calibri" panose="020F0502020204030204" pitchFamily="34" charset="0"/>
                <a:cs typeface="Palatino Linotype"/>
              </a:rPr>
              <a:t>activity</a:t>
            </a:r>
            <a:r>
              <a:rPr spc="-55" dirty="0">
                <a:solidFill>
                  <a:srgbClr val="231F20"/>
                </a:solidFill>
                <a:latin typeface="Calibri" panose="020F0502020204030204" pitchFamily="34" charset="0"/>
                <a:cs typeface="Palatino Linotype"/>
              </a:rPr>
              <a:t> </a:t>
            </a:r>
            <a:r>
              <a:rPr dirty="0">
                <a:solidFill>
                  <a:srgbClr val="231F20"/>
                </a:solidFill>
                <a:latin typeface="Calibri" panose="020F0502020204030204" pitchFamily="34" charset="0"/>
                <a:cs typeface="Palatino Linotype"/>
              </a:rPr>
              <a:t>that</a:t>
            </a:r>
            <a:r>
              <a:rPr spc="-55" dirty="0">
                <a:solidFill>
                  <a:srgbClr val="231F20"/>
                </a:solidFill>
                <a:latin typeface="Calibri" panose="020F0502020204030204" pitchFamily="34" charset="0"/>
                <a:cs typeface="Palatino Linotype"/>
              </a:rPr>
              <a:t> </a:t>
            </a:r>
            <a:r>
              <a:rPr spc="-17" dirty="0">
                <a:solidFill>
                  <a:srgbClr val="231F20"/>
                </a:solidFill>
                <a:latin typeface="Calibri" panose="020F0502020204030204" pitchFamily="34" charset="0"/>
                <a:cs typeface="Palatino Linotype"/>
              </a:rPr>
              <a:t>opens</a:t>
            </a:r>
            <a:r>
              <a:rPr spc="-55" dirty="0">
                <a:solidFill>
                  <a:srgbClr val="231F20"/>
                </a:solidFill>
                <a:latin typeface="Calibri" panose="020F0502020204030204" pitchFamily="34" charset="0"/>
                <a:cs typeface="Palatino Linotype"/>
              </a:rPr>
              <a:t> </a:t>
            </a:r>
            <a:r>
              <a:rPr spc="-44" dirty="0">
                <a:solidFill>
                  <a:srgbClr val="231F20"/>
                </a:solidFill>
                <a:latin typeface="Calibri" panose="020F0502020204030204" pitchFamily="34" charset="0"/>
                <a:cs typeface="Palatino Linotype"/>
              </a:rPr>
              <a:t>up</a:t>
            </a:r>
            <a:r>
              <a:rPr spc="-55" dirty="0">
                <a:solidFill>
                  <a:srgbClr val="231F20"/>
                </a:solidFill>
                <a:latin typeface="Calibri" panose="020F0502020204030204" pitchFamily="34" charset="0"/>
                <a:cs typeface="Palatino Linotype"/>
              </a:rPr>
              <a:t> </a:t>
            </a:r>
            <a:r>
              <a:rPr spc="-3" dirty="0">
                <a:solidFill>
                  <a:srgbClr val="231F20"/>
                </a:solidFill>
                <a:latin typeface="Calibri" panose="020F0502020204030204" pitchFamily="34" charset="0"/>
                <a:cs typeface="Palatino Linotype"/>
              </a:rPr>
              <a:t>the</a:t>
            </a:r>
            <a:r>
              <a:rPr spc="-55"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imagination</a:t>
            </a:r>
            <a:r>
              <a:rPr spc="-55" dirty="0">
                <a:solidFill>
                  <a:srgbClr val="231F20"/>
                </a:solidFill>
                <a:latin typeface="Calibri" panose="020F0502020204030204" pitchFamily="34" charset="0"/>
                <a:cs typeface="Palatino Linotype"/>
              </a:rPr>
              <a:t> </a:t>
            </a:r>
            <a:r>
              <a:rPr spc="-7" dirty="0">
                <a:solidFill>
                  <a:srgbClr val="231F20"/>
                </a:solidFill>
                <a:latin typeface="Calibri" panose="020F0502020204030204" pitchFamily="34" charset="0"/>
                <a:cs typeface="Palatino Linotype"/>
              </a:rPr>
              <a:t>to</a:t>
            </a:r>
            <a:r>
              <a:rPr spc="-55"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a</a:t>
            </a:r>
            <a:r>
              <a:rPr spc="-55" dirty="0">
                <a:solidFill>
                  <a:srgbClr val="231F20"/>
                </a:solidFill>
                <a:latin typeface="Calibri" panose="020F0502020204030204" pitchFamily="34" charset="0"/>
                <a:cs typeface="Palatino Linotype"/>
              </a:rPr>
              <a:t> </a:t>
            </a:r>
            <a:r>
              <a:rPr spc="-17" dirty="0">
                <a:solidFill>
                  <a:srgbClr val="231F20"/>
                </a:solidFill>
                <a:latin typeface="Calibri" panose="020F0502020204030204" pitchFamily="34" charset="0"/>
                <a:cs typeface="Palatino Linotype"/>
              </a:rPr>
              <a:t>variety</a:t>
            </a:r>
            <a:r>
              <a:rPr spc="-55" dirty="0">
                <a:solidFill>
                  <a:srgbClr val="231F20"/>
                </a:solidFill>
                <a:latin typeface="Calibri" panose="020F0502020204030204" pitchFamily="34" charset="0"/>
                <a:cs typeface="Palatino Linotype"/>
              </a:rPr>
              <a:t> </a:t>
            </a:r>
            <a:r>
              <a:rPr spc="-14" dirty="0">
                <a:solidFill>
                  <a:srgbClr val="231F20"/>
                </a:solidFill>
                <a:latin typeface="Calibri" panose="020F0502020204030204" pitchFamily="34" charset="0"/>
                <a:cs typeface="Palatino Linotype"/>
              </a:rPr>
              <a:t>of</a:t>
            </a:r>
            <a:r>
              <a:rPr spc="-55" dirty="0">
                <a:solidFill>
                  <a:srgbClr val="231F20"/>
                </a:solidFill>
                <a:latin typeface="Calibri" panose="020F0502020204030204" pitchFamily="34" charset="0"/>
                <a:cs typeface="Palatino Linotype"/>
              </a:rPr>
              <a:t> </a:t>
            </a:r>
            <a:r>
              <a:rPr spc="-7" dirty="0">
                <a:solidFill>
                  <a:srgbClr val="231F20"/>
                </a:solidFill>
                <a:latin typeface="Calibri" panose="020F0502020204030204" pitchFamily="34" charset="0"/>
                <a:cs typeface="Palatino Linotype"/>
              </a:rPr>
              <a:t>possibilities.</a:t>
            </a:r>
            <a:r>
              <a:rPr lang="en-US" spc="-7" dirty="0">
                <a:solidFill>
                  <a:srgbClr val="231F20"/>
                </a:solidFill>
                <a:latin typeface="Calibri" panose="020F0502020204030204" pitchFamily="34" charset="0"/>
                <a:cs typeface="Palatino Linotype"/>
              </a:rPr>
              <a:t> Brainstorming is one way to ideate.</a:t>
            </a:r>
            <a:endParaRPr dirty="0">
              <a:latin typeface="Calibri" panose="020F0502020204030204" pitchFamily="34" charset="0"/>
              <a:cs typeface="Palatino Linotype"/>
            </a:endParaRPr>
          </a:p>
          <a:p>
            <a:pPr>
              <a:spcBef>
                <a:spcPts val="34"/>
              </a:spcBef>
            </a:pPr>
            <a:endParaRPr dirty="0">
              <a:latin typeface="Calibri" panose="020F0502020204030204" pitchFamily="34" charset="0"/>
              <a:cs typeface="Palatino Linotype"/>
            </a:endParaRPr>
          </a:p>
          <a:p>
            <a:pPr marL="8659" marR="203916" algn="just">
              <a:lnSpc>
                <a:spcPct val="106100"/>
              </a:lnSpc>
            </a:pPr>
            <a:r>
              <a:rPr lang="en-US" b="1" spc="82" dirty="0">
                <a:solidFill>
                  <a:srgbClr val="007A92"/>
                </a:solidFill>
                <a:latin typeface="Calibri" panose="020F0502020204030204" pitchFamily="34" charset="0"/>
                <a:cs typeface="Century Gothic"/>
              </a:rPr>
              <a:t>INTERCEPT </a:t>
            </a:r>
            <a:r>
              <a:rPr lang="en-US" spc="72"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Spontaneous, </a:t>
            </a:r>
            <a:r>
              <a:rPr lang="en-US" spc="-10" dirty="0">
                <a:solidFill>
                  <a:srgbClr val="231F20"/>
                </a:solidFill>
                <a:latin typeface="Calibri" panose="020F0502020204030204" pitchFamily="34" charset="0"/>
                <a:cs typeface="Palatino Linotype"/>
              </a:rPr>
              <a:t>casual, </a:t>
            </a:r>
            <a:r>
              <a:rPr lang="en-US" spc="-27" dirty="0">
                <a:solidFill>
                  <a:srgbClr val="231F20"/>
                </a:solidFill>
                <a:latin typeface="Calibri" panose="020F0502020204030204" pitchFamily="34" charset="0"/>
                <a:cs typeface="Palatino Linotype"/>
              </a:rPr>
              <a:t>and </a:t>
            </a:r>
            <a:r>
              <a:rPr lang="en-US" spc="-3" dirty="0">
                <a:solidFill>
                  <a:srgbClr val="231F20"/>
                </a:solidFill>
                <a:latin typeface="Calibri" panose="020F0502020204030204" pitchFamily="34" charset="0"/>
                <a:cs typeface="Palatino Linotype"/>
              </a:rPr>
              <a:t>brief </a:t>
            </a:r>
            <a:r>
              <a:rPr lang="en-US" spc="-10" dirty="0">
                <a:solidFill>
                  <a:srgbClr val="231F20"/>
                </a:solidFill>
                <a:latin typeface="Calibri" panose="020F0502020204030204" pitchFamily="34" charset="0"/>
                <a:cs typeface="Palatino Linotype"/>
              </a:rPr>
              <a:t>conversations </a:t>
            </a:r>
            <a:r>
              <a:rPr lang="en-US" spc="-17" dirty="0">
                <a:solidFill>
                  <a:srgbClr val="231F20"/>
                </a:solidFill>
                <a:latin typeface="Calibri" panose="020F0502020204030204" pitchFamily="34" charset="0"/>
                <a:cs typeface="Palatino Linotype"/>
              </a:rPr>
              <a:t>with </a:t>
            </a:r>
            <a:r>
              <a:rPr lang="en-US" spc="-7" dirty="0">
                <a:solidFill>
                  <a:srgbClr val="231F20"/>
                </a:solidFill>
                <a:latin typeface="Calibri" panose="020F0502020204030204" pitchFamily="34" charset="0"/>
                <a:cs typeface="Palatino Linotype"/>
              </a:rPr>
              <a:t>users </a:t>
            </a:r>
            <a:r>
              <a:rPr lang="en-US" spc="-3" dirty="0">
                <a:solidFill>
                  <a:srgbClr val="231F20"/>
                </a:solidFill>
                <a:latin typeface="Calibri" panose="020F0502020204030204" pitchFamily="34" charset="0"/>
                <a:cs typeface="Palatino Linotype"/>
              </a:rPr>
              <a:t>in</a:t>
            </a:r>
            <a:r>
              <a:rPr lang="en-US" spc="-123"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a  </a:t>
            </a:r>
            <a:r>
              <a:rPr lang="en-US" spc="-7" dirty="0">
                <a:solidFill>
                  <a:srgbClr val="231F20"/>
                </a:solidFill>
                <a:latin typeface="Calibri" panose="020F0502020204030204" pitchFamily="34" charset="0"/>
                <a:cs typeface="Palatino Linotype"/>
              </a:rPr>
              <a:t>natural</a:t>
            </a:r>
            <a:r>
              <a:rPr lang="en-US" spc="-34" dirty="0">
                <a:solidFill>
                  <a:srgbClr val="231F20"/>
                </a:solidFill>
                <a:latin typeface="Calibri" panose="020F0502020204030204" pitchFamily="34" charset="0"/>
                <a:cs typeface="Palatino Linotype"/>
              </a:rPr>
              <a:t> </a:t>
            </a:r>
            <a:r>
              <a:rPr lang="en-US" dirty="0">
                <a:solidFill>
                  <a:srgbClr val="231F20"/>
                </a:solidFill>
                <a:latin typeface="Calibri" panose="020F0502020204030204" pitchFamily="34" charset="0"/>
                <a:cs typeface="Palatino Linotype"/>
              </a:rPr>
              <a:t>context.</a:t>
            </a:r>
            <a:r>
              <a:rPr lang="en-US" spc="-34" dirty="0">
                <a:solidFill>
                  <a:srgbClr val="231F20"/>
                </a:solidFill>
                <a:latin typeface="Calibri" panose="020F0502020204030204" pitchFamily="34" charset="0"/>
                <a:cs typeface="Palatino Linotype"/>
              </a:rPr>
              <a:t> </a:t>
            </a:r>
            <a:endParaRPr lang="en-US" dirty="0">
              <a:latin typeface="Calibri" panose="020F0502020204030204" pitchFamily="34" charset="0"/>
              <a:cs typeface="Palatino Linotype"/>
            </a:endParaRPr>
          </a:p>
          <a:p>
            <a:pPr>
              <a:spcBef>
                <a:spcPts val="34"/>
              </a:spcBef>
            </a:pPr>
            <a:endParaRPr lang="en-US" dirty="0">
              <a:latin typeface="Calibri" panose="020F0502020204030204" pitchFamily="34" charset="0"/>
              <a:cs typeface="Palatino Linotype"/>
            </a:endParaRPr>
          </a:p>
          <a:p>
            <a:pPr marL="8659" marR="3464">
              <a:lnSpc>
                <a:spcPct val="106100"/>
              </a:lnSpc>
            </a:pPr>
            <a:r>
              <a:rPr b="1" spc="92" dirty="0">
                <a:solidFill>
                  <a:srgbClr val="007A92"/>
                </a:solidFill>
                <a:latin typeface="Calibri" panose="020F0502020204030204" pitchFamily="34" charset="0"/>
                <a:cs typeface="Century Gothic"/>
              </a:rPr>
              <a:t>INSIGHTS </a:t>
            </a:r>
            <a:r>
              <a:rPr spc="72" dirty="0">
                <a:solidFill>
                  <a:srgbClr val="231F20"/>
                </a:solidFill>
                <a:latin typeface="Calibri" panose="020F0502020204030204" pitchFamily="34" charset="0"/>
                <a:cs typeface="Palatino Linotype"/>
              </a:rPr>
              <a:t>/ </a:t>
            </a:r>
            <a:r>
              <a:rPr spc="-7" dirty="0">
                <a:solidFill>
                  <a:srgbClr val="231F20"/>
                </a:solidFill>
                <a:latin typeface="Calibri" panose="020F0502020204030204" pitchFamily="34" charset="0"/>
                <a:cs typeface="Palatino Linotype"/>
              </a:rPr>
              <a:t>Ideas </a:t>
            </a:r>
            <a:r>
              <a:rPr spc="-10" dirty="0">
                <a:solidFill>
                  <a:srgbClr val="231F20"/>
                </a:solidFill>
                <a:latin typeface="Calibri" panose="020F0502020204030204" pitchFamily="34" charset="0"/>
                <a:cs typeface="Palatino Linotype"/>
              </a:rPr>
              <a:t>or </a:t>
            </a:r>
            <a:r>
              <a:rPr spc="-7" dirty="0">
                <a:solidFill>
                  <a:srgbClr val="231F20"/>
                </a:solidFill>
                <a:latin typeface="Calibri" panose="020F0502020204030204" pitchFamily="34" charset="0"/>
                <a:cs typeface="Palatino Linotype"/>
              </a:rPr>
              <a:t>notions </a:t>
            </a:r>
            <a:r>
              <a:rPr spc="-17" dirty="0">
                <a:solidFill>
                  <a:srgbClr val="231F20"/>
                </a:solidFill>
                <a:latin typeface="Calibri" panose="020F0502020204030204" pitchFamily="34" charset="0"/>
                <a:cs typeface="Palatino Linotype"/>
              </a:rPr>
              <a:t>expressed </a:t>
            </a:r>
            <a:r>
              <a:rPr spc="-3" dirty="0">
                <a:solidFill>
                  <a:srgbClr val="231F20"/>
                </a:solidFill>
                <a:latin typeface="Calibri" panose="020F0502020204030204" pitchFamily="34" charset="0"/>
                <a:cs typeface="Palatino Linotype"/>
              </a:rPr>
              <a:t>as statements </a:t>
            </a:r>
            <a:r>
              <a:rPr lang="en-US" dirty="0">
                <a:solidFill>
                  <a:srgbClr val="231F20"/>
                </a:solidFill>
                <a:latin typeface="Calibri" panose="020F0502020204030204" pitchFamily="34" charset="0"/>
                <a:cs typeface="Palatino Linotype"/>
              </a:rPr>
              <a:t>of user behaviors or needs. Insights </a:t>
            </a:r>
            <a:r>
              <a:rPr spc="-3" dirty="0">
                <a:solidFill>
                  <a:srgbClr val="231F20"/>
                </a:solidFill>
                <a:latin typeface="Calibri" panose="020F0502020204030204" pitchFamily="34" charset="0"/>
                <a:cs typeface="Palatino Linotype"/>
              </a:rPr>
              <a:t>can</a:t>
            </a:r>
            <a:r>
              <a:rPr spc="-51" dirty="0">
                <a:solidFill>
                  <a:srgbClr val="231F20"/>
                </a:solidFill>
                <a:latin typeface="Calibri" panose="020F0502020204030204" pitchFamily="34" charset="0"/>
                <a:cs typeface="Palatino Linotype"/>
              </a:rPr>
              <a:t> </a:t>
            </a:r>
            <a:r>
              <a:rPr spc="-27" dirty="0">
                <a:solidFill>
                  <a:srgbClr val="231F20"/>
                </a:solidFill>
                <a:latin typeface="Calibri" panose="020F0502020204030204" pitchFamily="34" charset="0"/>
                <a:cs typeface="Palatino Linotype"/>
              </a:rPr>
              <a:t>provide</a:t>
            </a:r>
            <a:r>
              <a:rPr spc="-55" dirty="0">
                <a:solidFill>
                  <a:srgbClr val="231F20"/>
                </a:solidFill>
                <a:latin typeface="Calibri" panose="020F0502020204030204" pitchFamily="34" charset="0"/>
                <a:cs typeface="Palatino Linotype"/>
              </a:rPr>
              <a:t> </a:t>
            </a:r>
            <a:r>
              <a:rPr spc="-27" dirty="0">
                <a:solidFill>
                  <a:srgbClr val="231F20"/>
                </a:solidFill>
                <a:latin typeface="Calibri" panose="020F0502020204030204" pitchFamily="34" charset="0"/>
                <a:cs typeface="Palatino Linotype"/>
              </a:rPr>
              <a:t>new</a:t>
            </a:r>
            <a:r>
              <a:rPr spc="-51" dirty="0">
                <a:solidFill>
                  <a:srgbClr val="231F20"/>
                </a:solidFill>
                <a:latin typeface="Calibri" panose="020F0502020204030204" pitchFamily="34" charset="0"/>
                <a:cs typeface="Palatino Linotype"/>
              </a:rPr>
              <a:t> </a:t>
            </a:r>
            <a:r>
              <a:rPr spc="-20" dirty="0">
                <a:solidFill>
                  <a:srgbClr val="231F20"/>
                </a:solidFill>
                <a:latin typeface="Calibri" panose="020F0502020204030204" pitchFamily="34" charset="0"/>
                <a:cs typeface="Palatino Linotype"/>
              </a:rPr>
              <a:t>understanding</a:t>
            </a:r>
            <a:r>
              <a:rPr spc="-51"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of a design problem</a:t>
            </a:r>
            <a:r>
              <a:rPr spc="-58" dirty="0">
                <a:solidFill>
                  <a:srgbClr val="231F20"/>
                </a:solidFill>
                <a:latin typeface="Calibri" panose="020F0502020204030204" pitchFamily="34" charset="0"/>
                <a:cs typeface="Palatino Linotype"/>
              </a:rPr>
              <a:t> </a:t>
            </a:r>
            <a:r>
              <a:rPr spc="-10" dirty="0">
                <a:solidFill>
                  <a:srgbClr val="231F20"/>
                </a:solidFill>
                <a:latin typeface="Calibri" panose="020F0502020204030204" pitchFamily="34" charset="0"/>
                <a:cs typeface="Palatino Linotype"/>
              </a:rPr>
              <a:t>issue.</a:t>
            </a:r>
            <a:endParaRPr dirty="0">
              <a:latin typeface="Calibri" panose="020F0502020204030204" pitchFamily="34" charset="0"/>
              <a:cs typeface="Palatino Linotype"/>
            </a:endParaRPr>
          </a:p>
        </p:txBody>
      </p:sp>
      <p:sp>
        <p:nvSpPr>
          <p:cNvPr id="13" name="object 13"/>
          <p:cNvSpPr txBox="1">
            <a:spLocks noGrp="1"/>
          </p:cNvSpPr>
          <p:nvPr>
            <p:ph type="sldNum" sz="quarter" idx="7"/>
          </p:nvPr>
        </p:nvSpPr>
        <p:spPr>
          <a:xfrm>
            <a:off x="7099251" y="9737852"/>
            <a:ext cx="301625" cy="125095"/>
          </a:xfrm>
          <a:prstGeom prst="rect">
            <a:avLst/>
          </a:prstGeom>
        </p:spPr>
        <p:txBody>
          <a:bodyPr vert="horz" wrap="square" lIns="0" tIns="0" rIns="0" bIns="0" rtlCol="0">
            <a:spAutoFit/>
          </a:bodyPr>
          <a:lstStyle>
            <a:defPPr>
              <a:defRPr lang="en-US"/>
            </a:defPPr>
            <a:lvl1pPr marL="0" algn="l" defTabSz="914400" rtl="0" eaLnBrk="1" latinLnBrk="0" hangingPunct="1">
              <a:defRPr sz="600" b="1" i="0" kern="1200">
                <a:solidFill>
                  <a:srgbClr val="231F20"/>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25"/>
              </a:spcBef>
            </a:pPr>
            <a:fld id="{81D60167-4931-47E6-BA6A-407CBD079E47}" type="slidenum">
              <a:rPr lang="en-US" spc="75" smtClean="0"/>
              <a:pPr marL="38100">
                <a:spcBef>
                  <a:spcPts val="125"/>
                </a:spcBef>
              </a:pPr>
              <a:t>4</a:t>
            </a:fld>
            <a:r>
              <a:rPr lang="en-US" spc="10"/>
              <a:t> </a:t>
            </a:r>
            <a:endParaRPr spc="7" dirty="0"/>
          </a:p>
        </p:txBody>
      </p:sp>
      <p:sp>
        <p:nvSpPr>
          <p:cNvPr id="5" name="object 3">
            <a:extLst>
              <a:ext uri="{FF2B5EF4-FFF2-40B4-BE49-F238E27FC236}">
                <a16:creationId xmlns:a16="http://schemas.microsoft.com/office/drawing/2014/main" id="{229B4627-0331-496B-9804-727B9668FCF5}"/>
              </a:ext>
            </a:extLst>
          </p:cNvPr>
          <p:cNvSpPr txBox="1"/>
          <p:nvPr/>
        </p:nvSpPr>
        <p:spPr>
          <a:xfrm>
            <a:off x="2456870" y="703546"/>
            <a:ext cx="7278260" cy="791009"/>
          </a:xfrm>
          <a:prstGeom prst="rect">
            <a:avLst/>
          </a:prstGeom>
        </p:spPr>
        <p:txBody>
          <a:bodyPr vert="horz" wrap="square" lIns="0" tIns="8659" rIns="0" bIns="0" rtlCol="0">
            <a:spAutoFit/>
          </a:bodyPr>
          <a:lstStyle/>
          <a:p>
            <a:pPr marL="8659">
              <a:spcBef>
                <a:spcPts val="68"/>
              </a:spcBef>
            </a:pPr>
            <a:r>
              <a:rPr lang="en-US" sz="3600" b="1" spc="447" dirty="0">
                <a:solidFill>
                  <a:srgbClr val="231F20"/>
                </a:solidFill>
                <a:latin typeface="Century Gothic"/>
                <a:cs typeface="Century Gothic"/>
              </a:rPr>
              <a:t>Key Design Thinking Terms</a:t>
            </a:r>
          </a:p>
          <a:p>
            <a:pPr marL="8659">
              <a:spcBef>
                <a:spcPts val="68"/>
              </a:spcBef>
            </a:pPr>
            <a:r>
              <a:rPr lang="en-US" sz="1400" dirty="0">
                <a:latin typeface="Calibri" panose="020F0502020204030204" pitchFamily="34" charset="0"/>
                <a:cs typeface="Century Gothic"/>
              </a:rPr>
              <a:t>Adapted from: </a:t>
            </a:r>
            <a:r>
              <a:rPr lang="en-US" sz="1400" dirty="0">
                <a:latin typeface="Calibri" panose="020F0502020204030204" pitchFamily="34" charset="0"/>
                <a:ea typeface="Calibri" panose="020F0502020204030204" pitchFamily="34" charset="0"/>
                <a:cs typeface="Times New Roman" panose="02020603050405020304" pitchFamily="18" charset="0"/>
              </a:rPr>
              <a:t>IDEO. (2015). Design thinking for libraries.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http://designthinkingforlibraries.com/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cs typeface="Century Gothic"/>
            </a:endParaRPr>
          </a:p>
        </p:txBody>
      </p:sp>
    </p:spTree>
    <p:extLst>
      <p:ext uri="{BB962C8B-B14F-4D97-AF65-F5344CB8AC3E}">
        <p14:creationId xmlns:p14="http://schemas.microsoft.com/office/powerpoint/2010/main" val="414973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0000" y="2020773"/>
            <a:ext cx="7112000" cy="3176149"/>
          </a:xfrm>
          <a:prstGeom prst="rect">
            <a:avLst/>
          </a:prstGeom>
        </p:spPr>
        <p:txBody>
          <a:bodyPr vert="horz" wrap="square" lIns="0" tIns="8659" rIns="0" bIns="0" rtlCol="0">
            <a:spAutoFit/>
          </a:bodyPr>
          <a:lstStyle/>
          <a:p>
            <a:pPr>
              <a:spcBef>
                <a:spcPts val="34"/>
              </a:spcBef>
            </a:pPr>
            <a:endParaRPr dirty="0">
              <a:latin typeface="Calibri" panose="020F0502020204030204" pitchFamily="34" charset="0"/>
              <a:cs typeface="Palatino Linotype"/>
            </a:endParaRPr>
          </a:p>
          <a:p>
            <a:pPr marL="8659" marR="53252">
              <a:lnSpc>
                <a:spcPct val="106100"/>
              </a:lnSpc>
              <a:spcBef>
                <a:spcPts val="3"/>
              </a:spcBef>
            </a:pPr>
            <a:r>
              <a:rPr lang="en-US" b="1" spc="85" dirty="0">
                <a:solidFill>
                  <a:srgbClr val="007A92"/>
                </a:solidFill>
                <a:latin typeface="Calibri" panose="020F0502020204030204" pitchFamily="34" charset="0"/>
                <a:cs typeface="Century Gothic"/>
              </a:rPr>
              <a:t>STAKEHOLDER </a:t>
            </a:r>
            <a:r>
              <a:rPr lang="en-US" spc="72"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Person or </a:t>
            </a:r>
            <a:r>
              <a:rPr lang="en-US" spc="-7" dirty="0">
                <a:solidFill>
                  <a:srgbClr val="231F20"/>
                </a:solidFill>
                <a:latin typeface="Calibri" panose="020F0502020204030204" pitchFamily="34" charset="0"/>
                <a:cs typeface="Palatino Linotype"/>
              </a:rPr>
              <a:t>entity </a:t>
            </a:r>
            <a:r>
              <a:rPr lang="en-US" spc="7" dirty="0">
                <a:solidFill>
                  <a:srgbClr val="231F20"/>
                </a:solidFill>
                <a:latin typeface="Calibri" panose="020F0502020204030204" pitchFamily="34" charset="0"/>
                <a:cs typeface="Palatino Linotype"/>
              </a:rPr>
              <a:t>is </a:t>
            </a:r>
            <a:r>
              <a:rPr lang="en-US" spc="-14" dirty="0">
                <a:solidFill>
                  <a:srgbClr val="231F20"/>
                </a:solidFill>
                <a:latin typeface="Calibri" panose="020F0502020204030204" pitchFamily="34" charset="0"/>
                <a:cs typeface="Palatino Linotype"/>
              </a:rPr>
              <a:t>impacted</a:t>
            </a:r>
            <a:r>
              <a:rPr lang="en-US" spc="-51" dirty="0">
                <a:solidFill>
                  <a:srgbClr val="231F20"/>
                </a:solidFill>
                <a:latin typeface="Calibri" panose="020F0502020204030204" pitchFamily="34" charset="0"/>
                <a:cs typeface="Palatino Linotype"/>
              </a:rPr>
              <a:t> by</a:t>
            </a:r>
            <a:r>
              <a:rPr lang="en-US" spc="-48" dirty="0">
                <a:solidFill>
                  <a:srgbClr val="231F20"/>
                </a:solidFill>
                <a:latin typeface="Calibri" panose="020F0502020204030204" pitchFamily="34" charset="0"/>
                <a:cs typeface="Palatino Linotype"/>
              </a:rPr>
              <a:t> </a:t>
            </a:r>
            <a:r>
              <a:rPr lang="en-US" spc="-3" dirty="0">
                <a:solidFill>
                  <a:srgbClr val="231F20"/>
                </a:solidFill>
                <a:latin typeface="Calibri" panose="020F0502020204030204" pitchFamily="34" charset="0"/>
                <a:cs typeface="Palatino Linotype"/>
              </a:rPr>
              <a:t>the</a:t>
            </a:r>
            <a:r>
              <a:rPr lang="en-US" spc="-51" dirty="0">
                <a:solidFill>
                  <a:srgbClr val="231F20"/>
                </a:solidFill>
                <a:latin typeface="Calibri" panose="020F0502020204030204" pitchFamily="34" charset="0"/>
                <a:cs typeface="Palatino Linotype"/>
              </a:rPr>
              <a:t> </a:t>
            </a:r>
            <a:r>
              <a:rPr lang="en-US" spc="-20" dirty="0">
                <a:solidFill>
                  <a:srgbClr val="231F20"/>
                </a:solidFill>
                <a:latin typeface="Calibri" panose="020F0502020204030204" pitchFamily="34" charset="0"/>
                <a:cs typeface="Palatino Linotype"/>
              </a:rPr>
              <a:t>design</a:t>
            </a:r>
            <a:r>
              <a:rPr lang="en-US" spc="-48" dirty="0">
                <a:solidFill>
                  <a:srgbClr val="231F20"/>
                </a:solidFill>
                <a:latin typeface="Calibri" panose="020F0502020204030204" pitchFamily="34" charset="0"/>
                <a:cs typeface="Palatino Linotype"/>
              </a:rPr>
              <a:t> </a:t>
            </a:r>
            <a:r>
              <a:rPr lang="en-US" dirty="0">
                <a:solidFill>
                  <a:srgbClr val="231F20"/>
                </a:solidFill>
                <a:latin typeface="Calibri" panose="020F0502020204030204" pitchFamily="34" charset="0"/>
                <a:cs typeface="Palatino Linotype"/>
              </a:rPr>
              <a:t>project</a:t>
            </a:r>
            <a:r>
              <a:rPr lang="en-US" spc="-48"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or</a:t>
            </a:r>
            <a:r>
              <a:rPr lang="en-US" spc="-51"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solution.</a:t>
            </a:r>
            <a:r>
              <a:rPr lang="en-US" spc="-48"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Examples</a:t>
            </a:r>
            <a:r>
              <a:rPr lang="en-US" spc="-51"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of</a:t>
            </a:r>
            <a:r>
              <a:rPr lang="en-US" spc="-48" dirty="0">
                <a:solidFill>
                  <a:srgbClr val="231F20"/>
                </a:solidFill>
                <a:latin typeface="Calibri" panose="020F0502020204030204" pitchFamily="34" charset="0"/>
                <a:cs typeface="Palatino Linotype"/>
              </a:rPr>
              <a:t> Free Library </a:t>
            </a:r>
            <a:r>
              <a:rPr lang="en-US" spc="-14" dirty="0">
                <a:solidFill>
                  <a:srgbClr val="231F20"/>
                </a:solidFill>
                <a:latin typeface="Calibri" panose="020F0502020204030204" pitchFamily="34" charset="0"/>
                <a:cs typeface="Palatino Linotype"/>
              </a:rPr>
              <a:t>stakeholders</a:t>
            </a:r>
            <a:r>
              <a:rPr lang="en-US" spc="-48" dirty="0">
                <a:solidFill>
                  <a:srgbClr val="231F20"/>
                </a:solidFill>
                <a:latin typeface="Calibri" panose="020F0502020204030204" pitchFamily="34" charset="0"/>
                <a:cs typeface="Palatino Linotype"/>
              </a:rPr>
              <a:t>?</a:t>
            </a:r>
            <a:endParaRPr lang="en-US" dirty="0">
              <a:latin typeface="Calibri" panose="020F0502020204030204" pitchFamily="34" charset="0"/>
              <a:cs typeface="Palatino Linotype"/>
            </a:endParaRPr>
          </a:p>
          <a:p>
            <a:pPr>
              <a:spcBef>
                <a:spcPts val="34"/>
              </a:spcBef>
            </a:pPr>
            <a:endParaRPr lang="en-US" dirty="0">
              <a:latin typeface="Calibri" panose="020F0502020204030204" pitchFamily="34" charset="0"/>
              <a:cs typeface="Palatino Linotype"/>
            </a:endParaRPr>
          </a:p>
          <a:p>
            <a:pPr marL="8659" marR="56716" algn="just">
              <a:lnSpc>
                <a:spcPct val="106100"/>
              </a:lnSpc>
            </a:pPr>
            <a:r>
              <a:rPr lang="en-US" b="1" spc="89" dirty="0">
                <a:solidFill>
                  <a:srgbClr val="007A92"/>
                </a:solidFill>
                <a:latin typeface="Calibri" panose="020F0502020204030204" pitchFamily="34" charset="0"/>
                <a:cs typeface="Century Gothic"/>
              </a:rPr>
              <a:t>USER</a:t>
            </a:r>
            <a:r>
              <a:rPr lang="en-US" b="1" spc="184" dirty="0">
                <a:solidFill>
                  <a:srgbClr val="007A92"/>
                </a:solidFill>
                <a:latin typeface="Calibri" panose="020F0502020204030204" pitchFamily="34" charset="0"/>
                <a:cs typeface="Century Gothic"/>
              </a:rPr>
              <a:t> </a:t>
            </a:r>
            <a:r>
              <a:rPr lang="en-US" spc="72"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A g</a:t>
            </a:r>
            <a:r>
              <a:rPr lang="en-US" spc="-37" dirty="0">
                <a:solidFill>
                  <a:srgbClr val="231F20"/>
                </a:solidFill>
                <a:latin typeface="Calibri" panose="020F0502020204030204" pitchFamily="34" charset="0"/>
                <a:cs typeface="Palatino Linotype"/>
              </a:rPr>
              <a:t>roup </a:t>
            </a:r>
            <a:r>
              <a:rPr lang="en-US" spc="-14" dirty="0">
                <a:solidFill>
                  <a:srgbClr val="231F20"/>
                </a:solidFill>
                <a:latin typeface="Calibri" panose="020F0502020204030204" pitchFamily="34" charset="0"/>
                <a:cs typeface="Palatino Linotype"/>
              </a:rPr>
              <a:t>of </a:t>
            </a:r>
            <a:r>
              <a:rPr lang="en-US" spc="-7" dirty="0">
                <a:solidFill>
                  <a:srgbClr val="231F20"/>
                </a:solidFill>
                <a:latin typeface="Calibri" panose="020F0502020204030204" pitchFamily="34" charset="0"/>
                <a:cs typeface="Palatino Linotype"/>
              </a:rPr>
              <a:t>customers </a:t>
            </a:r>
            <a:r>
              <a:rPr lang="en-US" spc="-10" dirty="0">
                <a:solidFill>
                  <a:srgbClr val="231F20"/>
                </a:solidFill>
                <a:latin typeface="Calibri" panose="020F0502020204030204" pitchFamily="34" charset="0"/>
                <a:cs typeface="Palatino Linotype"/>
              </a:rPr>
              <a:t>for </a:t>
            </a:r>
            <a:r>
              <a:rPr lang="en-US" spc="-37" dirty="0">
                <a:solidFill>
                  <a:srgbClr val="231F20"/>
                </a:solidFill>
                <a:latin typeface="Calibri" panose="020F0502020204030204" pitchFamily="34" charset="0"/>
                <a:cs typeface="Palatino Linotype"/>
              </a:rPr>
              <a:t>whom </a:t>
            </a:r>
            <a:r>
              <a:rPr lang="en-US" spc="-41" dirty="0">
                <a:solidFill>
                  <a:srgbClr val="231F20"/>
                </a:solidFill>
                <a:latin typeface="Calibri" panose="020F0502020204030204" pitchFamily="34" charset="0"/>
                <a:cs typeface="Palatino Linotype"/>
              </a:rPr>
              <a:t>you </a:t>
            </a:r>
            <a:r>
              <a:rPr lang="en-US" spc="-7" dirty="0">
                <a:solidFill>
                  <a:srgbClr val="231F20"/>
                </a:solidFill>
                <a:latin typeface="Calibri" panose="020F0502020204030204" pitchFamily="34" charset="0"/>
                <a:cs typeface="Palatino Linotype"/>
              </a:rPr>
              <a:t>are </a:t>
            </a:r>
            <a:r>
              <a:rPr lang="en-US" spc="-24" dirty="0">
                <a:solidFill>
                  <a:srgbClr val="231F20"/>
                </a:solidFill>
                <a:latin typeface="Calibri" panose="020F0502020204030204" pitchFamily="34" charset="0"/>
                <a:cs typeface="Palatino Linotype"/>
              </a:rPr>
              <a:t>designing. </a:t>
            </a:r>
            <a:r>
              <a:rPr lang="en-US" spc="-20" dirty="0">
                <a:solidFill>
                  <a:srgbClr val="231F20"/>
                </a:solidFill>
                <a:latin typeface="Calibri" panose="020F0502020204030204" pitchFamily="34" charset="0"/>
                <a:cs typeface="Palatino Linotype"/>
              </a:rPr>
              <a:t>A</a:t>
            </a:r>
            <a:r>
              <a:rPr lang="en-US" spc="-14"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user</a:t>
            </a:r>
            <a:r>
              <a:rPr lang="en-US" spc="-55" dirty="0">
                <a:solidFill>
                  <a:srgbClr val="231F20"/>
                </a:solidFill>
                <a:latin typeface="Calibri" panose="020F0502020204030204" pitchFamily="34" charset="0"/>
                <a:cs typeface="Palatino Linotype"/>
              </a:rPr>
              <a:t> group </a:t>
            </a:r>
            <a:r>
              <a:rPr lang="en-US" spc="-37" dirty="0">
                <a:solidFill>
                  <a:srgbClr val="231F20"/>
                </a:solidFill>
                <a:latin typeface="Calibri" panose="020F0502020204030204" pitchFamily="34" charset="0"/>
                <a:cs typeface="Palatino Linotype"/>
              </a:rPr>
              <a:t>may</a:t>
            </a:r>
            <a:r>
              <a:rPr lang="en-US" spc="-55"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include</a:t>
            </a:r>
            <a:r>
              <a:rPr lang="en-US" spc="-51"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those</a:t>
            </a:r>
            <a:r>
              <a:rPr lang="en-US" spc="-55" dirty="0">
                <a:solidFill>
                  <a:srgbClr val="231F20"/>
                </a:solidFill>
                <a:latin typeface="Calibri" panose="020F0502020204030204" pitchFamily="34" charset="0"/>
                <a:cs typeface="Palatino Linotype"/>
              </a:rPr>
              <a:t> </a:t>
            </a:r>
            <a:r>
              <a:rPr lang="en-US" spc="-37" dirty="0">
                <a:solidFill>
                  <a:srgbClr val="231F20"/>
                </a:solidFill>
                <a:latin typeface="Calibri" panose="020F0502020204030204" pitchFamily="34" charset="0"/>
                <a:cs typeface="Palatino Linotype"/>
              </a:rPr>
              <a:t>who</a:t>
            </a:r>
            <a:r>
              <a:rPr lang="en-US" spc="-51" dirty="0">
                <a:solidFill>
                  <a:srgbClr val="231F20"/>
                </a:solidFill>
                <a:latin typeface="Calibri" panose="020F0502020204030204" pitchFamily="34" charset="0"/>
                <a:cs typeface="Palatino Linotype"/>
              </a:rPr>
              <a:t> </a:t>
            </a:r>
            <a:r>
              <a:rPr lang="en-US" spc="-20" dirty="0">
                <a:solidFill>
                  <a:srgbClr val="231F20"/>
                </a:solidFill>
                <a:latin typeface="Calibri" panose="020F0502020204030204" pitchFamily="34" charset="0"/>
                <a:cs typeface="Palatino Linotype"/>
              </a:rPr>
              <a:t>do</a:t>
            </a:r>
            <a:r>
              <a:rPr lang="en-US" spc="-55" dirty="0">
                <a:solidFill>
                  <a:srgbClr val="231F20"/>
                </a:solidFill>
                <a:latin typeface="Calibri" panose="020F0502020204030204" pitchFamily="34" charset="0"/>
                <a:cs typeface="Palatino Linotype"/>
              </a:rPr>
              <a:t> </a:t>
            </a:r>
            <a:r>
              <a:rPr lang="en-US" spc="-7" dirty="0">
                <a:solidFill>
                  <a:srgbClr val="231F20"/>
                </a:solidFill>
                <a:latin typeface="Calibri" panose="020F0502020204030204" pitchFamily="34" charset="0"/>
                <a:cs typeface="Palatino Linotype"/>
              </a:rPr>
              <a:t>not</a:t>
            </a:r>
            <a:r>
              <a:rPr lang="en-US" spc="-55"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currently</a:t>
            </a:r>
            <a:r>
              <a:rPr lang="en-US" spc="-51" dirty="0">
                <a:solidFill>
                  <a:srgbClr val="231F20"/>
                </a:solidFill>
                <a:latin typeface="Calibri" panose="020F0502020204030204" pitchFamily="34" charset="0"/>
                <a:cs typeface="Palatino Linotype"/>
              </a:rPr>
              <a:t> </a:t>
            </a:r>
            <a:r>
              <a:rPr lang="en-US" spc="-14" dirty="0">
                <a:solidFill>
                  <a:srgbClr val="231F20"/>
                </a:solidFill>
                <a:latin typeface="Calibri" panose="020F0502020204030204" pitchFamily="34" charset="0"/>
                <a:cs typeface="Palatino Linotype"/>
              </a:rPr>
              <a:t>use</a:t>
            </a:r>
            <a:r>
              <a:rPr lang="en-US" spc="-55" dirty="0">
                <a:solidFill>
                  <a:srgbClr val="231F20"/>
                </a:solidFill>
                <a:latin typeface="Calibri" panose="020F0502020204030204" pitchFamily="34" charset="0"/>
                <a:cs typeface="Palatino Linotype"/>
              </a:rPr>
              <a:t> </a:t>
            </a:r>
            <a:r>
              <a:rPr lang="en-US" spc="-3" dirty="0">
                <a:solidFill>
                  <a:srgbClr val="231F20"/>
                </a:solidFill>
                <a:latin typeface="Calibri" panose="020F0502020204030204" pitchFamily="34" charset="0"/>
                <a:cs typeface="Palatino Linotype"/>
              </a:rPr>
              <a:t>the</a:t>
            </a:r>
            <a:r>
              <a:rPr lang="en-US" spc="-55" dirty="0">
                <a:solidFill>
                  <a:srgbClr val="231F20"/>
                </a:solidFill>
                <a:latin typeface="Calibri" panose="020F0502020204030204" pitchFamily="34" charset="0"/>
                <a:cs typeface="Palatino Linotype"/>
              </a:rPr>
              <a:t> </a:t>
            </a:r>
            <a:r>
              <a:rPr lang="en-US" spc="-20" dirty="0">
                <a:solidFill>
                  <a:srgbClr val="231F20"/>
                </a:solidFill>
                <a:latin typeface="Calibri" panose="020F0502020204030204" pitchFamily="34" charset="0"/>
                <a:cs typeface="Palatino Linotype"/>
              </a:rPr>
              <a:t>library.</a:t>
            </a:r>
            <a:endParaRPr lang="en-US" dirty="0">
              <a:latin typeface="Calibri" panose="020F0502020204030204" pitchFamily="34" charset="0"/>
              <a:cs typeface="Palatino Linotype"/>
            </a:endParaRPr>
          </a:p>
          <a:p>
            <a:pPr>
              <a:spcBef>
                <a:spcPts val="34"/>
              </a:spcBef>
            </a:pPr>
            <a:endParaRPr lang="en-US" dirty="0">
              <a:latin typeface="Calibri" panose="020F0502020204030204" pitchFamily="34" charset="0"/>
              <a:cs typeface="Palatino Linotype"/>
            </a:endParaRPr>
          </a:p>
          <a:p>
            <a:pPr marL="8659" marR="187031">
              <a:lnSpc>
                <a:spcPct val="106100"/>
              </a:lnSpc>
            </a:pPr>
            <a:r>
              <a:rPr lang="en-US" b="1" spc="102" dirty="0">
                <a:solidFill>
                  <a:srgbClr val="007A92"/>
                </a:solidFill>
                <a:latin typeface="Calibri" panose="020F0502020204030204" pitchFamily="34" charset="0"/>
                <a:cs typeface="Century Gothic"/>
              </a:rPr>
              <a:t>WORKAROUND </a:t>
            </a:r>
            <a:r>
              <a:rPr lang="en-US" spc="72" dirty="0">
                <a:solidFill>
                  <a:srgbClr val="231F20"/>
                </a:solidFill>
                <a:latin typeface="Calibri" panose="020F0502020204030204" pitchFamily="34" charset="0"/>
                <a:cs typeface="Palatino Linotype"/>
              </a:rPr>
              <a:t>/ </a:t>
            </a:r>
            <a:r>
              <a:rPr lang="en-US" spc="-82" dirty="0">
                <a:solidFill>
                  <a:srgbClr val="231F20"/>
                </a:solidFill>
                <a:latin typeface="Calibri" panose="020F0502020204030204" pitchFamily="34" charset="0"/>
                <a:cs typeface="Palatino Linotype"/>
              </a:rPr>
              <a:t>A </a:t>
            </a:r>
            <a:r>
              <a:rPr lang="en-US" spc="-17" dirty="0">
                <a:solidFill>
                  <a:srgbClr val="231F20"/>
                </a:solidFill>
                <a:latin typeface="Calibri" panose="020F0502020204030204" pitchFamily="34" charset="0"/>
                <a:cs typeface="Palatino Linotype"/>
              </a:rPr>
              <a:t>user’s </a:t>
            </a:r>
            <a:r>
              <a:rPr lang="en-US" spc="-14" dirty="0">
                <a:solidFill>
                  <a:srgbClr val="231F20"/>
                </a:solidFill>
                <a:latin typeface="Calibri" panose="020F0502020204030204" pitchFamily="34" charset="0"/>
                <a:cs typeface="Palatino Linotype"/>
              </a:rPr>
              <a:t>personal </a:t>
            </a:r>
            <a:r>
              <a:rPr lang="en-US" spc="-10" dirty="0">
                <a:solidFill>
                  <a:srgbClr val="231F20"/>
                </a:solidFill>
                <a:latin typeface="Calibri" panose="020F0502020204030204" pitchFamily="34" charset="0"/>
                <a:cs typeface="Palatino Linotype"/>
              </a:rPr>
              <a:t>solution </a:t>
            </a:r>
            <a:r>
              <a:rPr lang="en-US" spc="-7" dirty="0">
                <a:solidFill>
                  <a:srgbClr val="231F20"/>
                </a:solidFill>
                <a:latin typeface="Calibri" panose="020F0502020204030204" pitchFamily="34" charset="0"/>
                <a:cs typeface="Palatino Linotype"/>
              </a:rPr>
              <a:t>to </a:t>
            </a:r>
            <a:r>
              <a:rPr lang="en-US" spc="-14" dirty="0">
                <a:solidFill>
                  <a:srgbClr val="231F20"/>
                </a:solidFill>
                <a:latin typeface="Calibri" panose="020F0502020204030204" pitchFamily="34" charset="0"/>
                <a:cs typeface="Palatino Linotype"/>
              </a:rPr>
              <a:t>a </a:t>
            </a:r>
            <a:r>
              <a:rPr lang="en-US" spc="-20" dirty="0">
                <a:solidFill>
                  <a:srgbClr val="231F20"/>
                </a:solidFill>
                <a:latin typeface="Calibri" panose="020F0502020204030204" pitchFamily="34" charset="0"/>
                <a:cs typeface="Palatino Linotype"/>
              </a:rPr>
              <a:t>problem that </a:t>
            </a:r>
            <a:r>
              <a:rPr lang="en-US" spc="-10" dirty="0">
                <a:solidFill>
                  <a:srgbClr val="231F20"/>
                </a:solidFill>
                <a:latin typeface="Calibri" panose="020F0502020204030204" pitchFamily="34" charset="0"/>
                <a:cs typeface="Palatino Linotype"/>
              </a:rPr>
              <a:t>circumvents</a:t>
            </a:r>
            <a:r>
              <a:rPr lang="en-US" spc="-48" dirty="0">
                <a:solidFill>
                  <a:srgbClr val="231F20"/>
                </a:solidFill>
                <a:latin typeface="Calibri" panose="020F0502020204030204" pitchFamily="34" charset="0"/>
                <a:cs typeface="Palatino Linotype"/>
              </a:rPr>
              <a:t> </a:t>
            </a:r>
            <a:r>
              <a:rPr lang="en-US" spc="-3" dirty="0">
                <a:solidFill>
                  <a:srgbClr val="231F20"/>
                </a:solidFill>
                <a:latin typeface="Calibri" panose="020F0502020204030204" pitchFamily="34" charset="0"/>
                <a:cs typeface="Palatino Linotype"/>
              </a:rPr>
              <a:t>official</a:t>
            </a:r>
            <a:r>
              <a:rPr lang="en-US" spc="-51" dirty="0">
                <a:solidFill>
                  <a:srgbClr val="231F20"/>
                </a:solidFill>
                <a:latin typeface="Calibri" panose="020F0502020204030204" pitchFamily="34" charset="0"/>
                <a:cs typeface="Palatino Linotype"/>
              </a:rPr>
              <a:t> </a:t>
            </a:r>
            <a:r>
              <a:rPr lang="en-US" spc="-20" dirty="0">
                <a:solidFill>
                  <a:srgbClr val="231F20"/>
                </a:solidFill>
                <a:latin typeface="Calibri" panose="020F0502020204030204" pitchFamily="34" charset="0"/>
                <a:cs typeface="Palatino Linotype"/>
              </a:rPr>
              <a:t>procedures.</a:t>
            </a:r>
            <a:r>
              <a:rPr lang="en-US" spc="-48" dirty="0">
                <a:solidFill>
                  <a:srgbClr val="231F20"/>
                </a:solidFill>
                <a:latin typeface="Calibri" panose="020F0502020204030204" pitchFamily="34" charset="0"/>
                <a:cs typeface="Palatino Linotype"/>
              </a:rPr>
              <a:t> </a:t>
            </a:r>
            <a:r>
              <a:rPr lang="en-US" spc="-24" dirty="0">
                <a:solidFill>
                  <a:srgbClr val="231F20"/>
                </a:solidFill>
                <a:latin typeface="Calibri" panose="020F0502020204030204" pitchFamily="34" charset="0"/>
                <a:cs typeface="Palatino Linotype"/>
              </a:rPr>
              <a:t>Observing</a:t>
            </a:r>
            <a:r>
              <a:rPr lang="en-US" spc="-48" dirty="0">
                <a:solidFill>
                  <a:srgbClr val="231F20"/>
                </a:solidFill>
                <a:latin typeface="Calibri" panose="020F0502020204030204" pitchFamily="34" charset="0"/>
                <a:cs typeface="Palatino Linotype"/>
              </a:rPr>
              <a:t> </a:t>
            </a:r>
            <a:r>
              <a:rPr lang="en-US" spc="-3" dirty="0">
                <a:solidFill>
                  <a:srgbClr val="231F20"/>
                </a:solidFill>
                <a:latin typeface="Calibri" panose="020F0502020204030204" pitchFamily="34" charset="0"/>
                <a:cs typeface="Palatino Linotype"/>
              </a:rPr>
              <a:t>these</a:t>
            </a:r>
            <a:r>
              <a:rPr lang="en-US" spc="-51" dirty="0">
                <a:solidFill>
                  <a:srgbClr val="231F20"/>
                </a:solidFill>
                <a:latin typeface="Calibri" panose="020F0502020204030204" pitchFamily="34" charset="0"/>
                <a:cs typeface="Palatino Linotype"/>
              </a:rPr>
              <a:t> </a:t>
            </a:r>
            <a:r>
              <a:rPr lang="en-US" spc="-17" dirty="0">
                <a:solidFill>
                  <a:srgbClr val="231F20"/>
                </a:solidFill>
                <a:latin typeface="Calibri" panose="020F0502020204030204" pitchFamily="34" charset="0"/>
                <a:cs typeface="Palatino Linotype"/>
              </a:rPr>
              <a:t>behaviors</a:t>
            </a:r>
            <a:r>
              <a:rPr lang="en-US" spc="-51" dirty="0">
                <a:solidFill>
                  <a:srgbClr val="231F20"/>
                </a:solidFill>
                <a:latin typeface="Calibri" panose="020F0502020204030204" pitchFamily="34" charset="0"/>
                <a:cs typeface="Palatino Linotype"/>
              </a:rPr>
              <a:t> </a:t>
            </a:r>
            <a:r>
              <a:rPr lang="en-US" spc="-7" dirty="0">
                <a:solidFill>
                  <a:srgbClr val="231F20"/>
                </a:solidFill>
                <a:latin typeface="Calibri" panose="020F0502020204030204" pitchFamily="34" charset="0"/>
                <a:cs typeface="Palatino Linotype"/>
              </a:rPr>
              <a:t>often</a:t>
            </a:r>
            <a:r>
              <a:rPr lang="en-US" spc="-48" dirty="0">
                <a:solidFill>
                  <a:srgbClr val="231F20"/>
                </a:solidFill>
                <a:latin typeface="Calibri" panose="020F0502020204030204" pitchFamily="34" charset="0"/>
                <a:cs typeface="Palatino Linotype"/>
              </a:rPr>
              <a:t> </a:t>
            </a:r>
            <a:r>
              <a:rPr lang="en-US" spc="-17" dirty="0">
                <a:solidFill>
                  <a:srgbClr val="231F20"/>
                </a:solidFill>
                <a:latin typeface="Calibri" panose="020F0502020204030204" pitchFamily="34" charset="0"/>
                <a:cs typeface="Palatino Linotype"/>
              </a:rPr>
              <a:t>leads</a:t>
            </a:r>
            <a:r>
              <a:rPr lang="en-US" spc="-51" dirty="0">
                <a:solidFill>
                  <a:srgbClr val="231F20"/>
                </a:solidFill>
                <a:latin typeface="Calibri" panose="020F0502020204030204" pitchFamily="34" charset="0"/>
                <a:cs typeface="Palatino Linotype"/>
              </a:rPr>
              <a:t> </a:t>
            </a:r>
            <a:r>
              <a:rPr lang="en-US" spc="-7" dirty="0">
                <a:solidFill>
                  <a:srgbClr val="231F20"/>
                </a:solidFill>
                <a:latin typeface="Calibri" panose="020F0502020204030204" pitchFamily="34" charset="0"/>
                <a:cs typeface="Palatino Linotype"/>
              </a:rPr>
              <a:t>to</a:t>
            </a:r>
            <a:r>
              <a:rPr lang="en-US" spc="-3"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insights </a:t>
            </a:r>
            <a:r>
              <a:rPr lang="en-US" spc="-27" dirty="0">
                <a:solidFill>
                  <a:srgbClr val="231F20"/>
                </a:solidFill>
                <a:latin typeface="Calibri" panose="020F0502020204030204" pitchFamily="34" charset="0"/>
                <a:cs typeface="Palatino Linotype"/>
              </a:rPr>
              <a:t>and</a:t>
            </a:r>
            <a:r>
              <a:rPr lang="en-US" spc="-102" dirty="0">
                <a:solidFill>
                  <a:srgbClr val="231F20"/>
                </a:solidFill>
                <a:latin typeface="Calibri" panose="020F0502020204030204" pitchFamily="34" charset="0"/>
                <a:cs typeface="Palatino Linotype"/>
              </a:rPr>
              <a:t> </a:t>
            </a:r>
            <a:r>
              <a:rPr lang="en-US" spc="-10" dirty="0">
                <a:solidFill>
                  <a:srgbClr val="231F20"/>
                </a:solidFill>
                <a:latin typeface="Calibri" panose="020F0502020204030204" pitchFamily="34" charset="0"/>
                <a:cs typeface="Palatino Linotype"/>
              </a:rPr>
              <a:t>inspiration for new solutions. Can you think of workarounds you’ve seen people use in libraries or other settings?</a:t>
            </a:r>
            <a:endParaRPr lang="en-US" dirty="0">
              <a:latin typeface="Calibri" panose="020F0502020204030204" pitchFamily="34" charset="0"/>
              <a:cs typeface="Palatino Linotype"/>
            </a:endParaRPr>
          </a:p>
        </p:txBody>
      </p:sp>
      <p:sp>
        <p:nvSpPr>
          <p:cNvPr id="13" name="object 13"/>
          <p:cNvSpPr txBox="1">
            <a:spLocks noGrp="1"/>
          </p:cNvSpPr>
          <p:nvPr>
            <p:ph type="sldNum" sz="quarter" idx="7"/>
          </p:nvPr>
        </p:nvSpPr>
        <p:spPr>
          <a:xfrm>
            <a:off x="7099251" y="9737852"/>
            <a:ext cx="301625" cy="125095"/>
          </a:xfrm>
          <a:prstGeom prst="rect">
            <a:avLst/>
          </a:prstGeom>
        </p:spPr>
        <p:txBody>
          <a:bodyPr vert="horz" wrap="square" lIns="0" tIns="0" rIns="0" bIns="0" rtlCol="0">
            <a:spAutoFit/>
          </a:bodyPr>
          <a:lstStyle>
            <a:defPPr>
              <a:defRPr lang="en-US"/>
            </a:defPPr>
            <a:lvl1pPr marL="0" algn="l" defTabSz="914400" rtl="0" eaLnBrk="1" latinLnBrk="0" hangingPunct="1">
              <a:defRPr sz="600" b="1" i="0" kern="1200">
                <a:solidFill>
                  <a:srgbClr val="231F20"/>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25"/>
              </a:spcBef>
            </a:pPr>
            <a:fld id="{81D60167-4931-47E6-BA6A-407CBD079E47}" type="slidenum">
              <a:rPr lang="en-US" spc="75" smtClean="0"/>
              <a:pPr marL="38100">
                <a:spcBef>
                  <a:spcPts val="125"/>
                </a:spcBef>
              </a:pPr>
              <a:t>5</a:t>
            </a:fld>
            <a:r>
              <a:rPr lang="en-US" spc="10"/>
              <a:t> </a:t>
            </a:r>
            <a:endParaRPr spc="7" dirty="0"/>
          </a:p>
        </p:txBody>
      </p:sp>
      <p:sp>
        <p:nvSpPr>
          <p:cNvPr id="5" name="object 3">
            <a:extLst>
              <a:ext uri="{FF2B5EF4-FFF2-40B4-BE49-F238E27FC236}">
                <a16:creationId xmlns:a16="http://schemas.microsoft.com/office/drawing/2014/main" id="{3BB19CBE-63E2-464C-B412-EAFA597F1630}"/>
              </a:ext>
            </a:extLst>
          </p:cNvPr>
          <p:cNvSpPr txBox="1"/>
          <p:nvPr/>
        </p:nvSpPr>
        <p:spPr>
          <a:xfrm>
            <a:off x="2456869" y="703546"/>
            <a:ext cx="7361385" cy="791009"/>
          </a:xfrm>
          <a:prstGeom prst="rect">
            <a:avLst/>
          </a:prstGeom>
        </p:spPr>
        <p:txBody>
          <a:bodyPr vert="horz" wrap="square" lIns="0" tIns="8659" rIns="0" bIns="0" rtlCol="0">
            <a:spAutoFit/>
          </a:bodyPr>
          <a:lstStyle/>
          <a:p>
            <a:pPr marL="8659">
              <a:spcBef>
                <a:spcPts val="68"/>
              </a:spcBef>
            </a:pPr>
            <a:r>
              <a:rPr lang="en-US" sz="3600" b="1" spc="447" dirty="0">
                <a:solidFill>
                  <a:srgbClr val="231F20"/>
                </a:solidFill>
                <a:latin typeface="Century Gothic"/>
                <a:cs typeface="Century Gothic"/>
              </a:rPr>
              <a:t>Key Design Thinking Terms</a:t>
            </a:r>
          </a:p>
          <a:p>
            <a:pPr marL="8659">
              <a:spcBef>
                <a:spcPts val="68"/>
              </a:spcBef>
            </a:pPr>
            <a:r>
              <a:rPr lang="en-US" sz="1400" dirty="0">
                <a:latin typeface="Calibri" panose="020F0502020204030204" pitchFamily="34" charset="0"/>
                <a:cs typeface="Century Gothic"/>
              </a:rPr>
              <a:t>Adapted from: </a:t>
            </a:r>
            <a:r>
              <a:rPr lang="en-US" sz="1400" dirty="0">
                <a:latin typeface="Calibri" panose="020F0502020204030204" pitchFamily="34" charset="0"/>
                <a:ea typeface="Calibri" panose="020F0502020204030204" pitchFamily="34" charset="0"/>
                <a:cs typeface="Times New Roman" panose="02020603050405020304" pitchFamily="18" charset="0"/>
              </a:rPr>
              <a:t>IDEO. (2015). Design thinking for libraries.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http://designthinkingforlibraries.com/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sz="1400" dirty="0">
              <a:latin typeface="Calibri" panose="020F0502020204030204" pitchFamily="34" charset="0"/>
              <a:cs typeface="Century Gothic"/>
            </a:endParaRPr>
          </a:p>
        </p:txBody>
      </p:sp>
    </p:spTree>
    <p:extLst>
      <p:ext uri="{BB962C8B-B14F-4D97-AF65-F5344CB8AC3E}">
        <p14:creationId xmlns:p14="http://schemas.microsoft.com/office/powerpoint/2010/main" val="28323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AB7E33-D547-42F4-B8E3-E890AC5A9A95}"/>
              </a:ext>
            </a:extLst>
          </p:cNvPr>
          <p:cNvPicPr>
            <a:picLocks noGrp="1" noChangeAspect="1"/>
          </p:cNvPicPr>
          <p:nvPr>
            <p:ph idx="1"/>
          </p:nvPr>
        </p:nvPicPr>
        <p:blipFill rotWithShape="1">
          <a:blip r:embed="rId2"/>
          <a:srcRect l="18371" t="22739" r="6029" b="9216"/>
          <a:stretch/>
        </p:blipFill>
        <p:spPr>
          <a:xfrm>
            <a:off x="226196" y="457200"/>
            <a:ext cx="11739608" cy="5943600"/>
          </a:xfrm>
        </p:spPr>
      </p:pic>
      <p:sp>
        <p:nvSpPr>
          <p:cNvPr id="3" name="Title 1">
            <a:extLst>
              <a:ext uri="{FF2B5EF4-FFF2-40B4-BE49-F238E27FC236}">
                <a16:creationId xmlns:a16="http://schemas.microsoft.com/office/drawing/2014/main" id="{57C44C1B-F9F2-4394-A92E-447EBBCF66E6}"/>
              </a:ext>
            </a:extLst>
          </p:cNvPr>
          <p:cNvSpPr>
            <a:spLocks noGrp="1"/>
          </p:cNvSpPr>
          <p:nvPr>
            <p:ph type="title"/>
          </p:nvPr>
        </p:nvSpPr>
        <p:spPr>
          <a:xfrm>
            <a:off x="838200" y="43540"/>
            <a:ext cx="10515600" cy="1082399"/>
          </a:xfrm>
        </p:spPr>
        <p:txBody>
          <a:bodyPr>
            <a:normAutofit/>
          </a:bodyPr>
          <a:lstStyle/>
          <a:p>
            <a:r>
              <a:rPr lang="en-US" sz="4000" b="1" dirty="0">
                <a:solidFill>
                  <a:schemeClr val="accent1">
                    <a:lumMod val="50000"/>
                  </a:schemeClr>
                </a:solidFill>
              </a:rPr>
              <a:t>A Design Thinking Example</a:t>
            </a:r>
          </a:p>
        </p:txBody>
      </p:sp>
    </p:spTree>
    <p:extLst>
      <p:ext uri="{BB962C8B-B14F-4D97-AF65-F5344CB8AC3E}">
        <p14:creationId xmlns:p14="http://schemas.microsoft.com/office/powerpoint/2010/main" val="187244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7017-166F-4389-9631-42BD0B4C9807}"/>
              </a:ext>
            </a:extLst>
          </p:cNvPr>
          <p:cNvSpPr>
            <a:spLocks noGrp="1"/>
          </p:cNvSpPr>
          <p:nvPr>
            <p:ph type="title"/>
          </p:nvPr>
        </p:nvSpPr>
        <p:spPr>
          <a:xfrm>
            <a:off x="838200" y="540615"/>
            <a:ext cx="10515600" cy="1325563"/>
          </a:xfrm>
        </p:spPr>
        <p:txBody>
          <a:bodyPr/>
          <a:lstStyle/>
          <a:p>
            <a:r>
              <a:rPr lang="en-US" b="1" dirty="0">
                <a:solidFill>
                  <a:schemeClr val="accent1">
                    <a:lumMod val="50000"/>
                  </a:schemeClr>
                </a:solidFill>
              </a:rPr>
              <a:t>Design Thinking Example</a:t>
            </a:r>
          </a:p>
        </p:txBody>
      </p:sp>
      <p:sp>
        <p:nvSpPr>
          <p:cNvPr id="3" name="Content Placeholder 2">
            <a:extLst>
              <a:ext uri="{FF2B5EF4-FFF2-40B4-BE49-F238E27FC236}">
                <a16:creationId xmlns:a16="http://schemas.microsoft.com/office/drawing/2014/main" id="{FB077950-BBF6-4518-926C-5239D2FFB159}"/>
              </a:ext>
            </a:extLst>
          </p:cNvPr>
          <p:cNvSpPr>
            <a:spLocks noGrp="1"/>
          </p:cNvSpPr>
          <p:nvPr>
            <p:ph idx="1"/>
          </p:nvPr>
        </p:nvSpPr>
        <p:spPr>
          <a:xfrm>
            <a:off x="838200" y="2111950"/>
            <a:ext cx="10515600" cy="4351338"/>
          </a:xfrm>
        </p:spPr>
        <p:txBody>
          <a:bodyPr>
            <a:normAutofit/>
          </a:bodyPr>
          <a:lstStyle/>
          <a:p>
            <a:pPr marL="457200" marR="0" lvl="1" indent="0">
              <a:lnSpc>
                <a:spcPct val="107000"/>
              </a:lnSpc>
              <a:spcBef>
                <a:spcPts val="0"/>
              </a:spcBef>
              <a:spcAft>
                <a:spcPts val="800"/>
              </a:spcAft>
              <a:buNone/>
            </a:pPr>
            <a:r>
              <a:rPr lang="en-US" sz="2000" dirty="0" err="1">
                <a:effectLst/>
                <a:ea typeface="Calibri" panose="020F0502020204030204" pitchFamily="34" charset="0"/>
                <a:cs typeface="Times New Roman" panose="02020603050405020304" pitchFamily="18" charset="0"/>
              </a:rPr>
              <a:t>Marshbank</a:t>
            </a:r>
            <a:r>
              <a:rPr lang="en-US" sz="2000" dirty="0">
                <a:effectLst/>
                <a:ea typeface="Calibri" panose="020F0502020204030204" pitchFamily="34" charset="0"/>
                <a:cs typeface="Times New Roman" panose="02020603050405020304" pitchFamily="18" charset="0"/>
              </a:rPr>
              <a:t>, D. (2020). Rethinking service: Chicago’s grand lobby. </a:t>
            </a:r>
            <a:r>
              <a:rPr lang="en-US" sz="2000" i="1" dirty="0">
                <a:effectLst/>
                <a:ea typeface="Calibri" panose="020F0502020204030204" pitchFamily="34" charset="0"/>
                <a:cs typeface="Times New Roman" panose="02020603050405020304" pitchFamily="18" charset="0"/>
              </a:rPr>
              <a:t>Design Thinking for Libraries. </a:t>
            </a:r>
            <a:r>
              <a:rPr lang="en-US" sz="2000" u="sng" dirty="0">
                <a:solidFill>
                  <a:srgbClr val="0563C1"/>
                </a:solidFill>
                <a:effectLst/>
                <a:ea typeface="Calibri" panose="020F0502020204030204" pitchFamily="34" charset="0"/>
                <a:cs typeface="Times New Roman" panose="02020603050405020304" pitchFamily="18" charset="0"/>
                <a:hlinkClick r:id="rId2"/>
              </a:rPr>
              <a:t>http://designthinkingforlibraries.com/service-design</a:t>
            </a:r>
            <a:endParaRPr lang="en-US" sz="2000" dirty="0">
              <a:effectLst/>
              <a:ea typeface="Calibri" panose="020F0502020204030204" pitchFamily="34" charset="0"/>
              <a:cs typeface="Times New Roman" panose="02020603050405020304" pitchFamily="18" charset="0"/>
            </a:endParaRPr>
          </a:p>
          <a:p>
            <a:pPr marL="0" indent="0">
              <a:buNone/>
            </a:pPr>
            <a:endParaRPr lang="en-US" sz="2000" dirty="0"/>
          </a:p>
          <a:p>
            <a:pPr marL="0" indent="0">
              <a:buNone/>
            </a:pPr>
            <a:r>
              <a:rPr lang="en-US" sz="2000" dirty="0"/>
              <a:t>	</a:t>
            </a:r>
          </a:p>
          <a:p>
            <a:pPr marL="0" indent="0">
              <a:buNone/>
            </a:pPr>
            <a:r>
              <a:rPr lang="en-US" sz="2000" dirty="0"/>
              <a:t>	What can we learn about design thinking from this example?</a:t>
            </a:r>
          </a:p>
        </p:txBody>
      </p:sp>
    </p:spTree>
    <p:extLst>
      <p:ext uri="{BB962C8B-B14F-4D97-AF65-F5344CB8AC3E}">
        <p14:creationId xmlns:p14="http://schemas.microsoft.com/office/powerpoint/2010/main" val="339182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52A7-C14A-49B8-89EB-F5DFCE7FEEB4}"/>
              </a:ext>
            </a:extLst>
          </p:cNvPr>
          <p:cNvSpPr>
            <a:spLocks noGrp="1"/>
          </p:cNvSpPr>
          <p:nvPr>
            <p:ph type="title"/>
          </p:nvPr>
        </p:nvSpPr>
        <p:spPr/>
        <p:txBody>
          <a:bodyPr/>
          <a:lstStyle/>
          <a:p>
            <a:r>
              <a:rPr lang="en-US" dirty="0">
                <a:solidFill>
                  <a:schemeClr val="accent5">
                    <a:lumMod val="50000"/>
                  </a:schemeClr>
                </a:solidFill>
              </a:rPr>
              <a:t>Identifying Target Users</a:t>
            </a:r>
          </a:p>
        </p:txBody>
      </p:sp>
      <p:sp>
        <p:nvSpPr>
          <p:cNvPr id="3" name="Content Placeholder 2">
            <a:extLst>
              <a:ext uri="{FF2B5EF4-FFF2-40B4-BE49-F238E27FC236}">
                <a16:creationId xmlns:a16="http://schemas.microsoft.com/office/drawing/2014/main" id="{2B43FA1C-B393-48C0-9C03-1AE26D2B88ED}"/>
              </a:ext>
            </a:extLst>
          </p:cNvPr>
          <p:cNvSpPr>
            <a:spLocks noGrp="1"/>
          </p:cNvSpPr>
          <p:nvPr>
            <p:ph idx="1"/>
          </p:nvPr>
        </p:nvSpPr>
        <p:spPr>
          <a:xfrm>
            <a:off x="838200" y="1825625"/>
            <a:ext cx="10125891" cy="4351338"/>
          </a:xfrm>
        </p:spPr>
        <p:txBody>
          <a:bodyPr>
            <a:normAutofit/>
          </a:bodyPr>
          <a:lstStyle/>
          <a:p>
            <a:pPr marL="0" indent="0">
              <a:buNone/>
            </a:pPr>
            <a:r>
              <a:rPr lang="en-US" sz="2000" dirty="0"/>
              <a:t>“The first step toward defining your design challenge is to identify a target user  group. What we’ve learned over the years is that when you design with ‘everyone’  in mind, you design for no one. The goal of Design Thinking is not to create a  one-size-fits-all design project, but to focus on a problem for a particular group of  people.” (</a:t>
            </a:r>
            <a:r>
              <a:rPr lang="en-US" sz="2000" u="sng" dirty="0">
                <a:solidFill>
                  <a:srgbClr val="0563C1"/>
                </a:solidFill>
                <a:ea typeface="Calibri" panose="020F0502020204030204" pitchFamily="34" charset="0"/>
                <a:cs typeface="Times New Roman" panose="02020603050405020304" pitchFamily="18" charset="0"/>
                <a:hlinkClick r:id="rId2"/>
              </a:rPr>
              <a:t>http://designthinkingforlibraries.com/</a:t>
            </a:r>
            <a:r>
              <a:rPr lang="en-US" sz="2000" u="sng" dirty="0">
                <a:solidFill>
                  <a:srgbClr val="0563C1"/>
                </a:solidFill>
                <a:ea typeface="Calibri" panose="020F0502020204030204" pitchFamily="34" charset="0"/>
                <a:cs typeface="Times New Roman" panose="02020603050405020304" pitchFamily="18" charset="0"/>
              </a:rPr>
              <a:t>)</a:t>
            </a:r>
            <a:endParaRPr lang="en-US" sz="2000" dirty="0"/>
          </a:p>
          <a:p>
            <a:pPr marL="0" indent="0">
              <a:buNone/>
            </a:pPr>
            <a:endParaRPr lang="en-US" sz="1200" dirty="0"/>
          </a:p>
          <a:p>
            <a:pPr marL="0" indent="0">
              <a:buNone/>
            </a:pPr>
            <a:r>
              <a:rPr lang="en-US" sz="2000" dirty="0"/>
              <a:t>Design thinking solutions should be targeted to a specific user group. Designing for “the public” is usually too broad and makes it difficult to come up with a meaningful “How Might We” question.</a:t>
            </a:r>
          </a:p>
          <a:p>
            <a:r>
              <a:rPr lang="en-US" sz="2000" dirty="0"/>
              <a:t>Examples of target groups: job seekers, groups that hold  genealogy meetings, or teenagers who play video games on computers. </a:t>
            </a:r>
          </a:p>
          <a:p>
            <a:r>
              <a:rPr lang="en-US" sz="2000" dirty="0"/>
              <a:t>When thinking of designing programs, focus on group needs, not what the library wants. Ask “What needs have we identified for our local teens?” instead of “How do we get more teens to come to the  library?”</a:t>
            </a:r>
          </a:p>
          <a:p>
            <a:endParaRPr lang="en-US" sz="2000" dirty="0"/>
          </a:p>
        </p:txBody>
      </p:sp>
    </p:spTree>
    <p:extLst>
      <p:ext uri="{BB962C8B-B14F-4D97-AF65-F5344CB8AC3E}">
        <p14:creationId xmlns:p14="http://schemas.microsoft.com/office/powerpoint/2010/main" val="60667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CC08-B753-4124-8BC4-C5451DBAD67E}"/>
              </a:ext>
            </a:extLst>
          </p:cNvPr>
          <p:cNvSpPr>
            <a:spLocks noGrp="1"/>
          </p:cNvSpPr>
          <p:nvPr>
            <p:ph type="title"/>
          </p:nvPr>
        </p:nvSpPr>
        <p:spPr/>
        <p:txBody>
          <a:bodyPr>
            <a:normAutofit/>
          </a:bodyPr>
          <a:lstStyle/>
          <a:p>
            <a:r>
              <a:rPr lang="en-US" sz="3200" b="1" dirty="0">
                <a:solidFill>
                  <a:schemeClr val="accent5">
                    <a:lumMod val="50000"/>
                  </a:schemeClr>
                </a:solidFill>
              </a:rPr>
              <a:t>Developing Empathy with Users is Key to Effective Design</a:t>
            </a:r>
          </a:p>
        </p:txBody>
      </p:sp>
      <p:pic>
        <p:nvPicPr>
          <p:cNvPr id="5" name="Content Placeholder 4">
            <a:extLst>
              <a:ext uri="{FF2B5EF4-FFF2-40B4-BE49-F238E27FC236}">
                <a16:creationId xmlns:a16="http://schemas.microsoft.com/office/drawing/2014/main" id="{76DEDFE8-9745-4212-AB9C-621E9793ECC4}"/>
              </a:ext>
            </a:extLst>
          </p:cNvPr>
          <p:cNvPicPr>
            <a:picLocks noGrp="1" noChangeAspect="1"/>
          </p:cNvPicPr>
          <p:nvPr>
            <p:ph idx="1"/>
          </p:nvPr>
        </p:nvPicPr>
        <p:blipFill rotWithShape="1">
          <a:blip r:embed="rId2"/>
          <a:srcRect l="25982" t="18894" r="26941" b="10571"/>
          <a:stretch/>
        </p:blipFill>
        <p:spPr>
          <a:xfrm>
            <a:off x="3105953" y="1622063"/>
            <a:ext cx="5980094" cy="5039993"/>
          </a:xfrm>
          <a:ln w="12700">
            <a:solidFill>
              <a:schemeClr val="accent1"/>
            </a:solidFill>
          </a:ln>
        </p:spPr>
      </p:pic>
      <p:sp>
        <p:nvSpPr>
          <p:cNvPr id="6" name="TextBox 5">
            <a:extLst>
              <a:ext uri="{FF2B5EF4-FFF2-40B4-BE49-F238E27FC236}">
                <a16:creationId xmlns:a16="http://schemas.microsoft.com/office/drawing/2014/main" id="{062F7F47-03CB-4D90-B07E-C75CB31A86DE}"/>
              </a:ext>
            </a:extLst>
          </p:cNvPr>
          <p:cNvSpPr txBox="1"/>
          <p:nvPr/>
        </p:nvSpPr>
        <p:spPr>
          <a:xfrm>
            <a:off x="644434" y="5895703"/>
            <a:ext cx="2290355" cy="830997"/>
          </a:xfrm>
          <a:prstGeom prst="rect">
            <a:avLst/>
          </a:prstGeom>
          <a:noFill/>
        </p:spPr>
        <p:txBody>
          <a:bodyPr wrap="square" rtlCol="0">
            <a:spAutoFit/>
          </a:bodyPr>
          <a:lstStyle/>
          <a:p>
            <a:r>
              <a:rPr lang="en-US" sz="1200" dirty="0"/>
              <a:t>From: </a:t>
            </a:r>
            <a:r>
              <a:rPr lang="en-US" sz="1200" dirty="0">
                <a:hlinkClick r:id="rId3"/>
              </a:rPr>
              <a:t>https://www.interaction-design.org/literature/article/stage-1-in-the-design-thinking-process-empathise-with-your-users</a:t>
            </a:r>
            <a:r>
              <a:rPr lang="en-US" sz="1200" dirty="0"/>
              <a:t> </a:t>
            </a:r>
          </a:p>
        </p:txBody>
      </p:sp>
      <p:cxnSp>
        <p:nvCxnSpPr>
          <p:cNvPr id="8" name="Straight Arrow Connector 7">
            <a:extLst>
              <a:ext uri="{FF2B5EF4-FFF2-40B4-BE49-F238E27FC236}">
                <a16:creationId xmlns:a16="http://schemas.microsoft.com/office/drawing/2014/main" id="{81A833D5-4148-48FF-81E5-AFBE5E830BFA}"/>
              </a:ext>
            </a:extLst>
          </p:cNvPr>
          <p:cNvCxnSpPr/>
          <p:nvPr/>
        </p:nvCxnSpPr>
        <p:spPr>
          <a:xfrm flipV="1">
            <a:off x="1593669" y="5286103"/>
            <a:ext cx="1419497"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908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1250</Words>
  <Application>Microsoft Office PowerPoint</Application>
  <PresentationFormat>Widescreen</PresentationFormat>
  <Paragraphs>130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Wingdings</vt:lpstr>
      <vt:lpstr>Office Theme</vt:lpstr>
      <vt:lpstr>INFO547: Design Thinking for Digital Community Service </vt:lpstr>
      <vt:lpstr>Assignment due reminder!  </vt:lpstr>
      <vt:lpstr>PowerPoint Presentation</vt:lpstr>
      <vt:lpstr>PowerPoint Presentation</vt:lpstr>
      <vt:lpstr>PowerPoint Presentation</vt:lpstr>
      <vt:lpstr>A Design Thinking Example</vt:lpstr>
      <vt:lpstr>Design Thinking Example</vt:lpstr>
      <vt:lpstr>Identifying Target Users</vt:lpstr>
      <vt:lpstr>Developing Empathy with Users is Key to Effective Design</vt:lpstr>
      <vt:lpstr>PowerPoint Presentation</vt:lpstr>
      <vt:lpstr>How to Develop Empathy with Users?</vt:lpstr>
      <vt:lpstr>Observation</vt:lpstr>
      <vt:lpstr>Advantages &amp; Disadvantages of Using Observation to Understand User Behaviors and Needs</vt:lpstr>
      <vt:lpstr>Interviews/Intercepts</vt:lpstr>
      <vt:lpstr>Advantages &amp; Disadvantages of Using Interviews to Understand User Behaviors and Needs</vt:lpstr>
      <vt:lpstr>Plan your initial interview with your community informant ASAP!</vt:lpstr>
      <vt:lpstr>Another Way to Empathize with Users: Self-Reflection and Imagination </vt:lpstr>
      <vt:lpstr>Advantages &amp; Disadvantages of Using Self-Reflection and Imagination to Understand User Behaviors and Needs</vt:lpstr>
      <vt:lpstr>Week 2 Worksheet: Who are Your Users?</vt:lpstr>
      <vt:lpstr>Reminders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INFO547: Design Thinking for Digital Community Service</dc:title>
  <dc:creator>dagosto1@outlook.com</dc:creator>
  <cp:lastModifiedBy>dagosto1@outlook.com</cp:lastModifiedBy>
  <cp:revision>50</cp:revision>
  <dcterms:created xsi:type="dcterms:W3CDTF">2021-01-11T23:20:20Z</dcterms:created>
  <dcterms:modified xsi:type="dcterms:W3CDTF">2021-12-28T06:03:50Z</dcterms:modified>
</cp:coreProperties>
</file>