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390" r:id="rId7"/>
    <p:sldId id="402" r:id="rId8"/>
    <p:sldId id="404" r:id="rId9"/>
    <p:sldId id="400" r:id="rId10"/>
    <p:sldId id="393" r:id="rId11"/>
    <p:sldId id="401" r:id="rId12"/>
    <p:sldId id="272" r:id="rId13"/>
    <p:sldId id="394" r:id="rId14"/>
    <p:sldId id="392" r:id="rId15"/>
    <p:sldId id="389" r:id="rId16"/>
    <p:sldId id="396" r:id="rId17"/>
    <p:sldId id="397" r:id="rId18"/>
    <p:sldId id="270" r:id="rId19"/>
    <p:sldId id="398" r:id="rId20"/>
    <p:sldId id="264" r:id="rId21"/>
    <p:sldId id="403" r:id="rId22"/>
    <p:sldId id="265" r:id="rId23"/>
    <p:sldId id="268"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8365-D5C0-41FF-AB97-097365A3A6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15A75C-00E6-4665-BFE0-01E53A105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FDF2AC-A579-427F-9A10-56E7B891A33B}"/>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5" name="Footer Placeholder 4">
            <a:extLst>
              <a:ext uri="{FF2B5EF4-FFF2-40B4-BE49-F238E27FC236}">
                <a16:creationId xmlns:a16="http://schemas.microsoft.com/office/drawing/2014/main" id="{CEC9EB62-BAC7-417C-BBC5-716226ED0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F315E-6D8D-4EA2-BCC0-5C6419DC0735}"/>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47771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F717-032E-4BEB-835D-E29DA9145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4889E3-EDBD-4450-AE51-6C40C9513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D7BB0-24E1-41A5-A4A3-76E12C72DB08}"/>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5" name="Footer Placeholder 4">
            <a:extLst>
              <a:ext uri="{FF2B5EF4-FFF2-40B4-BE49-F238E27FC236}">
                <a16:creationId xmlns:a16="http://schemas.microsoft.com/office/drawing/2014/main" id="{AD2D554B-C451-44C7-9CA8-D4936D420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E394E-F024-400B-9F7D-6DA5D1684A5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91166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E4CDEF-FB5B-4CF4-BD46-6DEFAE387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7CB66-893B-4037-A102-B0FA50517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94E02-3DC8-4960-9068-256C7F748F3F}"/>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5" name="Footer Placeholder 4">
            <a:extLst>
              <a:ext uri="{FF2B5EF4-FFF2-40B4-BE49-F238E27FC236}">
                <a16:creationId xmlns:a16="http://schemas.microsoft.com/office/drawing/2014/main" id="{71B16C59-46E3-4D30-A226-509143ACF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94950-E901-4F5C-968A-A0BD6F88DCCC}"/>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80878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B97D-B9C7-427D-A523-8413EFA7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CB134-01CB-4903-87A4-F2A617DA1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74494-614A-4E81-A01F-CF639BF44800}"/>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5" name="Footer Placeholder 4">
            <a:extLst>
              <a:ext uri="{FF2B5EF4-FFF2-40B4-BE49-F238E27FC236}">
                <a16:creationId xmlns:a16="http://schemas.microsoft.com/office/drawing/2014/main" id="{0317559C-2427-4EF0-A901-8D78F955D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4D178-0395-4CCB-BE4B-21623AE6AA3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7598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D294-96D4-47D7-A553-A3E029C049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5904F0-AD22-48C6-965A-02D86B7CD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FA9DCD-30C7-48C4-A0D7-FB3E278C841F}"/>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5" name="Footer Placeholder 4">
            <a:extLst>
              <a:ext uri="{FF2B5EF4-FFF2-40B4-BE49-F238E27FC236}">
                <a16:creationId xmlns:a16="http://schemas.microsoft.com/office/drawing/2014/main" id="{E0D71505-E938-4B06-8695-401CCDB91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6FB3F-0F6E-41F3-8574-1CD6E643C2A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32460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5369-A49F-42A6-A280-DA00545E1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9A96D-1BC4-42CF-A65D-2BD8ED2C6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DFBBE3-4B1E-4084-A801-D97B0137E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90BFD-CA4B-40C2-ADA6-6D0C56D5067F}"/>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6" name="Footer Placeholder 5">
            <a:extLst>
              <a:ext uri="{FF2B5EF4-FFF2-40B4-BE49-F238E27FC236}">
                <a16:creationId xmlns:a16="http://schemas.microsoft.com/office/drawing/2014/main" id="{F04427AE-4411-4395-BB4C-0EFD86A45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69618-FC5A-43FF-AAE4-10B9874D9092}"/>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76787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1046D-27E1-4533-A1A7-251187A869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3439F-8061-4944-8BE2-491C72197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68214-1A40-4A14-91FD-DE3BE5AFFB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F6D87-FCFD-4EEA-992B-609E86AAD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596B9-50A2-4DC0-8BEE-4DDF4F536A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FF4A2-29B9-4944-8018-6C5C318BC827}"/>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8" name="Footer Placeholder 7">
            <a:extLst>
              <a:ext uri="{FF2B5EF4-FFF2-40B4-BE49-F238E27FC236}">
                <a16:creationId xmlns:a16="http://schemas.microsoft.com/office/drawing/2014/main" id="{612D5B47-4FAA-4F2D-89C7-DABA3BF465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1439E1-A521-4D2C-9CA5-55FFFD75FB5B}"/>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419495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A3C0-07CE-4C75-8552-A77F04899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6E7B2-543E-4772-BC8C-CB859C2251FE}"/>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4" name="Footer Placeholder 3">
            <a:extLst>
              <a:ext uri="{FF2B5EF4-FFF2-40B4-BE49-F238E27FC236}">
                <a16:creationId xmlns:a16="http://schemas.microsoft.com/office/drawing/2014/main" id="{DA5F2056-A20E-48B5-AA25-44F1611FC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150B1E-4098-46B8-8C5C-498572D74BAB}"/>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307855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B7F62-432D-4B1B-9FE1-56D590AE5292}"/>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3" name="Footer Placeholder 2">
            <a:extLst>
              <a:ext uri="{FF2B5EF4-FFF2-40B4-BE49-F238E27FC236}">
                <a16:creationId xmlns:a16="http://schemas.microsoft.com/office/drawing/2014/main" id="{8D048C09-BC36-426C-8274-FA05DC0E8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7FAC56-5786-42C7-9D27-E347FC97C3ED}"/>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58339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C551-E62B-4A16-B5F8-435FC4DAB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4E7557-2150-4987-A59B-5F82C0284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1BCD5-EFD4-48E8-8E90-4B0B544D4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04ED6-F29A-4815-9ECA-FEC5CAA72CB9}"/>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6" name="Footer Placeholder 5">
            <a:extLst>
              <a:ext uri="{FF2B5EF4-FFF2-40B4-BE49-F238E27FC236}">
                <a16:creationId xmlns:a16="http://schemas.microsoft.com/office/drawing/2014/main" id="{B98A3752-D340-466C-9317-F1E6D908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26E83-2106-4759-BDCA-8FF82E54AAFF}"/>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10161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DD10-FCAA-49A0-8373-3AE9472E0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FFC95-299E-481E-B755-CF6D9DDFF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B0E771-7926-45E3-94B3-A57A276D3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7C43E-BDCA-4574-893E-D95C97FEF6B9}"/>
              </a:ext>
            </a:extLst>
          </p:cNvPr>
          <p:cNvSpPr>
            <a:spLocks noGrp="1"/>
          </p:cNvSpPr>
          <p:nvPr>
            <p:ph type="dt" sz="half" idx="10"/>
          </p:nvPr>
        </p:nvSpPr>
        <p:spPr/>
        <p:txBody>
          <a:bodyPr/>
          <a:lstStyle/>
          <a:p>
            <a:fld id="{50870750-A5B7-4BA7-8325-DC039F6FE782}" type="datetimeFigureOut">
              <a:rPr lang="en-US" smtClean="0"/>
              <a:t>1/5/2022</a:t>
            </a:fld>
            <a:endParaRPr lang="en-US"/>
          </a:p>
        </p:txBody>
      </p:sp>
      <p:sp>
        <p:nvSpPr>
          <p:cNvPr id="6" name="Footer Placeholder 5">
            <a:extLst>
              <a:ext uri="{FF2B5EF4-FFF2-40B4-BE49-F238E27FC236}">
                <a16:creationId xmlns:a16="http://schemas.microsoft.com/office/drawing/2014/main" id="{CC0B2BD7-62BC-458F-A723-B253B5FEA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EAE58-A68C-41F6-8E6D-74E5F8EC23FE}"/>
              </a:ext>
            </a:extLst>
          </p:cNvPr>
          <p:cNvSpPr>
            <a:spLocks noGrp="1"/>
          </p:cNvSpPr>
          <p:nvPr>
            <p:ph type="sldNum" sz="quarter" idx="12"/>
          </p:nvPr>
        </p:nvSpPr>
        <p:spPr/>
        <p:txBody>
          <a:bodyPr/>
          <a:lstStyle/>
          <a:p>
            <a:fld id="{1623D0C3-8E74-47E9-83DE-2469D7297E0A}" type="slidenum">
              <a:rPr lang="en-US" smtClean="0"/>
              <a:t>‹#›</a:t>
            </a:fld>
            <a:endParaRPr lang="en-US"/>
          </a:p>
        </p:txBody>
      </p:sp>
    </p:spTree>
    <p:extLst>
      <p:ext uri="{BB962C8B-B14F-4D97-AF65-F5344CB8AC3E}">
        <p14:creationId xmlns:p14="http://schemas.microsoft.com/office/powerpoint/2010/main" val="178208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D9747-2C5A-42E0-9C57-9DACCCEADF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09264-E315-437F-8005-ABBC4739A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1A857-F9F4-46DF-99E1-B5BA2654D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70750-A5B7-4BA7-8325-DC039F6FE782}" type="datetimeFigureOut">
              <a:rPr lang="en-US" smtClean="0"/>
              <a:t>1/5/2022</a:t>
            </a:fld>
            <a:endParaRPr lang="en-US"/>
          </a:p>
        </p:txBody>
      </p:sp>
      <p:sp>
        <p:nvSpPr>
          <p:cNvPr id="5" name="Footer Placeholder 4">
            <a:extLst>
              <a:ext uri="{FF2B5EF4-FFF2-40B4-BE49-F238E27FC236}">
                <a16:creationId xmlns:a16="http://schemas.microsoft.com/office/drawing/2014/main" id="{F3A072F1-339D-413C-8784-25DE7BDED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1CD668-18FD-44AF-B1C6-8B0B78F7D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3D0C3-8E74-47E9-83DE-2469D7297E0A}" type="slidenum">
              <a:rPr lang="en-US" smtClean="0"/>
              <a:t>‹#›</a:t>
            </a:fld>
            <a:endParaRPr lang="en-US"/>
          </a:p>
        </p:txBody>
      </p:sp>
    </p:spTree>
    <p:extLst>
      <p:ext uri="{BB962C8B-B14F-4D97-AF65-F5344CB8AC3E}">
        <p14:creationId xmlns:p14="http://schemas.microsoft.com/office/powerpoint/2010/main" val="141423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esignthinkingforlibraries.com/"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bpVzgW8TUQ0&amp;t=0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designthinkingforlibraries.com/"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designthinkingforlibraries.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HuvmgV7anm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esignthinkingforlibrarie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signthinkingforlibrarie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signthinkingforlibrarie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esignthinkingforlibraries.com/service-desig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am10.safelinks.protection.outlook.com/?url=https%3A%2F%2Foutlook.office365.com%2Fowa%2Fcalendar%2FCurriculaSupport%40drexel0.onmicrosoft.com%2Fbookings%2F&amp;data=04%7C01%7Cdea22%40drexel.edu%7C1fdf98476f8044e3b98808d9c3d89099%7C3664e6fa47bd45a696708c4f080f8ca6%7C0%7C0%7C637756157171979768%7CUnknown%7CTWFpbGZsb3d8eyJWIjoiMC4wLjAwMDAiLCJQIjoiV2luMzIiLCJBTiI6Ik1haWwiLCJXVCI6Mn0%3D%7C3000&amp;sdata=hsd4nARLzuzlRfdkoudeeDeuwWLf1WMBzdnCpvvOAmQ%3D&amp;reserved=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jww@drexel.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pics.me.me/little-niddles-a-friendly-reminder-friendly-reminders-almost-never-feel-43312776.p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ww@drexel.edu" TargetMode="External"/><Relationship Id="rId2" Type="http://schemas.openxmlformats.org/officeDocument/2006/relationships/hyperlink" Target="mailto:sk3934@drexel.edu" TargetMode="External"/><Relationship Id="rId1" Type="http://schemas.openxmlformats.org/officeDocument/2006/relationships/slideLayout" Target="../slideLayouts/slideLayout2.xml"/><Relationship Id="rId5" Type="http://schemas.openxmlformats.org/officeDocument/2006/relationships/hyperlink" Target="https://www.thebigidea.nz/stories/is-design-fiction-the-new-design-thinking"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B136-C083-4C69-A780-AC660E53EFC8}"/>
              </a:ext>
            </a:extLst>
          </p:cNvPr>
          <p:cNvSpPr>
            <a:spLocks noGrp="1"/>
          </p:cNvSpPr>
          <p:nvPr>
            <p:ph type="ctrTitle"/>
          </p:nvPr>
        </p:nvSpPr>
        <p:spPr>
          <a:xfrm>
            <a:off x="1524000" y="965914"/>
            <a:ext cx="9144000" cy="1655763"/>
          </a:xfrm>
        </p:spPr>
        <p:txBody>
          <a:bodyPr>
            <a:normAutofit/>
          </a:bodyPr>
          <a:lstStyle/>
          <a:p>
            <a:r>
              <a:rPr lang="en-US" sz="4400" b="1" dirty="0">
                <a:solidFill>
                  <a:schemeClr val="accent1">
                    <a:lumMod val="50000"/>
                  </a:schemeClr>
                </a:solidFill>
              </a:rPr>
              <a:t>INFO547: Design Thinking for Digital Community Service </a:t>
            </a:r>
          </a:p>
        </p:txBody>
      </p:sp>
      <p:sp>
        <p:nvSpPr>
          <p:cNvPr id="3" name="Subtitle 2">
            <a:extLst>
              <a:ext uri="{FF2B5EF4-FFF2-40B4-BE49-F238E27FC236}">
                <a16:creationId xmlns:a16="http://schemas.microsoft.com/office/drawing/2014/main" id="{5192F221-320E-44A7-9CB0-2FEAD8CA2441}"/>
              </a:ext>
            </a:extLst>
          </p:cNvPr>
          <p:cNvSpPr>
            <a:spLocks noGrp="1"/>
          </p:cNvSpPr>
          <p:nvPr>
            <p:ph type="subTitle" idx="1"/>
          </p:nvPr>
        </p:nvSpPr>
        <p:spPr>
          <a:xfrm>
            <a:off x="1105989" y="2649374"/>
            <a:ext cx="10162902" cy="1655762"/>
          </a:xfrm>
        </p:spPr>
        <p:txBody>
          <a:bodyPr>
            <a:normAutofit fontScale="92500"/>
          </a:bodyPr>
          <a:lstStyle/>
          <a:p>
            <a:pPr algn="l"/>
            <a:endParaRPr lang="en-US" dirty="0"/>
          </a:p>
          <a:p>
            <a:pPr algn="l"/>
            <a:r>
              <a:rPr lang="en-US" sz="3500" dirty="0"/>
              <a:t>Week 1: </a:t>
            </a:r>
          </a:p>
          <a:p>
            <a:pPr algn="l"/>
            <a:r>
              <a:rPr lang="en-US" sz="2800" dirty="0"/>
              <a:t>Introduction to Design Thinking in Community-Based Information Services</a:t>
            </a:r>
          </a:p>
          <a:p>
            <a:pPr algn="l"/>
            <a:endParaRPr lang="en-US" dirty="0"/>
          </a:p>
        </p:txBody>
      </p:sp>
      <p:pic>
        <p:nvPicPr>
          <p:cNvPr id="4" name="Picture 3" descr="A picture containing businesscard&#10;&#10;Description automatically generated">
            <a:extLst>
              <a:ext uri="{FF2B5EF4-FFF2-40B4-BE49-F238E27FC236}">
                <a16:creationId xmlns:a16="http://schemas.microsoft.com/office/drawing/2014/main" id="{78C860DC-B3B0-499B-8B17-147B7B7E05D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04460" y="4525500"/>
            <a:ext cx="1783080" cy="1828800"/>
          </a:xfrm>
          <a:prstGeom prst="rect">
            <a:avLst/>
          </a:prstGeom>
        </p:spPr>
      </p:pic>
    </p:spTree>
    <p:extLst>
      <p:ext uri="{BB962C8B-B14F-4D97-AF65-F5344CB8AC3E}">
        <p14:creationId xmlns:p14="http://schemas.microsoft.com/office/powerpoint/2010/main" val="105640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D3A65D-E08D-4CFE-9C90-D43D0DF8D192}"/>
              </a:ext>
            </a:extLst>
          </p:cNvPr>
          <p:cNvPicPr>
            <a:picLocks noChangeAspect="1"/>
          </p:cNvPicPr>
          <p:nvPr/>
        </p:nvPicPr>
        <p:blipFill rotWithShape="1">
          <a:blip r:embed="rId2">
            <a:extLst>
              <a:ext uri="{28A0092B-C50C-407E-A947-70E740481C1C}">
                <a14:useLocalDpi xmlns:a14="http://schemas.microsoft.com/office/drawing/2010/main" val="0"/>
              </a:ext>
            </a:extLst>
          </a:blip>
          <a:srcRect t="16596" r="17626" b="7682"/>
          <a:stretch/>
        </p:blipFill>
        <p:spPr>
          <a:xfrm>
            <a:off x="3427266" y="254227"/>
            <a:ext cx="5337468" cy="6349547"/>
          </a:xfrm>
          <a:prstGeom prst="rect">
            <a:avLst/>
          </a:prstGeom>
          <a:ln w="12700">
            <a:solidFill>
              <a:schemeClr val="accent1"/>
            </a:solidFill>
          </a:ln>
        </p:spPr>
      </p:pic>
      <p:sp>
        <p:nvSpPr>
          <p:cNvPr id="4" name="TextBox 3">
            <a:extLst>
              <a:ext uri="{FF2B5EF4-FFF2-40B4-BE49-F238E27FC236}">
                <a16:creationId xmlns:a16="http://schemas.microsoft.com/office/drawing/2014/main" id="{D18F2C48-DC3B-4137-9C03-11E0185D037D}"/>
              </a:ext>
            </a:extLst>
          </p:cNvPr>
          <p:cNvSpPr txBox="1"/>
          <p:nvPr/>
        </p:nvSpPr>
        <p:spPr>
          <a:xfrm>
            <a:off x="9143853" y="5817977"/>
            <a:ext cx="2678726" cy="400110"/>
          </a:xfrm>
          <a:prstGeom prst="rect">
            <a:avLst/>
          </a:prstGeom>
          <a:noFill/>
        </p:spPr>
        <p:txBody>
          <a:bodyPr wrap="square" rtlCol="0">
            <a:spAutoFit/>
          </a:bodyPr>
          <a:lstStyle/>
          <a:p>
            <a:r>
              <a:rPr lang="en-US" sz="1000" dirty="0"/>
              <a:t>From: </a:t>
            </a:r>
            <a:r>
              <a:rPr lang="en-US" sz="1000" dirty="0">
                <a:latin typeface="Calibri" panose="020F0502020204030204" pitchFamily="34" charset="0"/>
                <a:ea typeface="Calibri" panose="020F0502020204030204" pitchFamily="34" charset="0"/>
                <a:cs typeface="Times New Roman" panose="02020603050405020304" pitchFamily="18" charset="0"/>
              </a:rPr>
              <a:t>IDEO. (2015). Design thinking for libraries. </a:t>
            </a:r>
            <a:r>
              <a:rPr lang="en-US"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http://designthinkingforlibraries.com/</a:t>
            </a:r>
            <a:r>
              <a:rPr lang="en-US"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000" dirty="0"/>
          </a:p>
        </p:txBody>
      </p:sp>
      <p:cxnSp>
        <p:nvCxnSpPr>
          <p:cNvPr id="10" name="Connector: Curved 9">
            <a:extLst>
              <a:ext uri="{FF2B5EF4-FFF2-40B4-BE49-F238E27FC236}">
                <a16:creationId xmlns:a16="http://schemas.microsoft.com/office/drawing/2014/main" id="{2E10F832-239E-4127-9F6C-2E8FEDAA5918}"/>
              </a:ext>
            </a:extLst>
          </p:cNvPr>
          <p:cNvCxnSpPr/>
          <p:nvPr/>
        </p:nvCxnSpPr>
        <p:spPr>
          <a:xfrm rot="10800000">
            <a:off x="8820150" y="5135419"/>
            <a:ext cx="1035048" cy="67425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850D1A-6759-456F-A439-FF0E0737F86B}"/>
              </a:ext>
            </a:extLst>
          </p:cNvPr>
          <p:cNvSpPr txBox="1"/>
          <p:nvPr/>
        </p:nvSpPr>
        <p:spPr>
          <a:xfrm>
            <a:off x="277091" y="1477818"/>
            <a:ext cx="3011054" cy="923330"/>
          </a:xfrm>
          <a:prstGeom prst="rect">
            <a:avLst/>
          </a:prstGeom>
          <a:noFill/>
        </p:spPr>
        <p:txBody>
          <a:bodyPr wrap="square" rtlCol="0">
            <a:spAutoFit/>
          </a:bodyPr>
          <a:lstStyle/>
          <a:p>
            <a:pPr algn="ctr"/>
            <a:r>
              <a:rPr lang="en-US" sz="2700" b="1" dirty="0">
                <a:solidFill>
                  <a:schemeClr val="accent2"/>
                </a:solidFill>
              </a:rPr>
              <a:t>THE DESIGN THINKING PROCESS</a:t>
            </a:r>
          </a:p>
        </p:txBody>
      </p:sp>
    </p:spTree>
    <p:extLst>
      <p:ext uri="{BB962C8B-B14F-4D97-AF65-F5344CB8AC3E}">
        <p14:creationId xmlns:p14="http://schemas.microsoft.com/office/powerpoint/2010/main" val="113312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3314D7A5-F147-427D-A0B5-CA63965E34F9}"/>
              </a:ext>
            </a:extLst>
          </p:cNvPr>
          <p:cNvPicPr>
            <a:picLocks noChangeAspect="1"/>
          </p:cNvPicPr>
          <p:nvPr/>
        </p:nvPicPr>
        <p:blipFill rotWithShape="1">
          <a:blip r:embed="rId3"/>
          <a:srcRect t="15746" r="32000" b="7556"/>
          <a:stretch/>
        </p:blipFill>
        <p:spPr>
          <a:xfrm>
            <a:off x="1489165" y="661851"/>
            <a:ext cx="8290560" cy="5259978"/>
          </a:xfrm>
          <a:prstGeom prst="rect">
            <a:avLst/>
          </a:prstGeom>
        </p:spPr>
      </p:pic>
    </p:spTree>
    <p:extLst>
      <p:ext uri="{BB962C8B-B14F-4D97-AF65-F5344CB8AC3E}">
        <p14:creationId xmlns:p14="http://schemas.microsoft.com/office/powerpoint/2010/main" val="34483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1592E472-BBAA-43BB-917E-54A18BD0A91E}"/>
              </a:ext>
            </a:extLst>
          </p:cNvPr>
          <p:cNvPicPr>
            <a:picLocks noChangeAspect="1"/>
          </p:cNvPicPr>
          <p:nvPr/>
        </p:nvPicPr>
        <p:blipFill rotWithShape="1">
          <a:blip r:embed="rId2">
            <a:extLst>
              <a:ext uri="{28A0092B-C50C-407E-A947-70E740481C1C}">
                <a14:useLocalDpi xmlns:a14="http://schemas.microsoft.com/office/drawing/2010/main" val="0"/>
              </a:ext>
            </a:extLst>
          </a:blip>
          <a:srcRect l="2766" t="42021" r="24903" b="22020"/>
          <a:stretch/>
        </p:blipFill>
        <p:spPr>
          <a:xfrm>
            <a:off x="3135745" y="727365"/>
            <a:ext cx="8527544" cy="5486400"/>
          </a:xfrm>
          <a:prstGeom prst="rect">
            <a:avLst/>
          </a:prstGeom>
        </p:spPr>
      </p:pic>
      <p:sp>
        <p:nvSpPr>
          <p:cNvPr id="42" name="TextBox 41">
            <a:extLst>
              <a:ext uri="{FF2B5EF4-FFF2-40B4-BE49-F238E27FC236}">
                <a16:creationId xmlns:a16="http://schemas.microsoft.com/office/drawing/2014/main" id="{669342B8-3567-48D7-BB1E-F448ECBB8346}"/>
              </a:ext>
            </a:extLst>
          </p:cNvPr>
          <p:cNvSpPr txBox="1"/>
          <p:nvPr/>
        </p:nvSpPr>
        <p:spPr>
          <a:xfrm>
            <a:off x="630086" y="6007097"/>
            <a:ext cx="4140490" cy="461665"/>
          </a:xfrm>
          <a:prstGeom prst="rect">
            <a:avLst/>
          </a:prstGeom>
          <a:noFill/>
        </p:spPr>
        <p:txBody>
          <a:bodyPr wrap="square" rtlCol="0">
            <a:spAutoFit/>
          </a:bodyPr>
          <a:lstStyle/>
          <a:p>
            <a:r>
              <a:rPr lang="en-US" sz="1200" dirty="0"/>
              <a:t>Image from: </a:t>
            </a:r>
            <a:r>
              <a:rPr lang="en-US" sz="1200" dirty="0">
                <a:latin typeface="Calibri" panose="020F0502020204030204" pitchFamily="34" charset="0"/>
                <a:ea typeface="Calibri" panose="020F0502020204030204" pitchFamily="34" charset="0"/>
                <a:cs typeface="Times New Roman" panose="02020603050405020304" pitchFamily="18" charset="0"/>
              </a:rPr>
              <a:t>IDEO. (2015). Design thinking for libraries.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http://designthinkingforlibraries.com/</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
        <p:nvSpPr>
          <p:cNvPr id="47" name="TextBox 46">
            <a:extLst>
              <a:ext uri="{FF2B5EF4-FFF2-40B4-BE49-F238E27FC236}">
                <a16:creationId xmlns:a16="http://schemas.microsoft.com/office/drawing/2014/main" id="{810B52D2-F581-4BA6-9BCF-7631FF0B35A6}"/>
              </a:ext>
            </a:extLst>
          </p:cNvPr>
          <p:cNvSpPr txBox="1"/>
          <p:nvPr/>
        </p:nvSpPr>
        <p:spPr>
          <a:xfrm>
            <a:off x="1200722" y="526473"/>
            <a:ext cx="2955640" cy="1569660"/>
          </a:xfrm>
          <a:prstGeom prst="rect">
            <a:avLst/>
          </a:prstGeom>
          <a:noFill/>
        </p:spPr>
        <p:txBody>
          <a:bodyPr wrap="square" rtlCol="0">
            <a:spAutoFit/>
          </a:bodyPr>
          <a:lstStyle/>
          <a:p>
            <a:r>
              <a:rPr lang="en-US" sz="2400" dirty="0">
                <a:latin typeface="+mj-lt"/>
              </a:rPr>
              <a:t>Why is design thinking valuable in libraries and other community institutions?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669342B8-3567-48D7-BB1E-F448ECBB8346}"/>
              </a:ext>
            </a:extLst>
          </p:cNvPr>
          <p:cNvSpPr txBox="1"/>
          <p:nvPr/>
        </p:nvSpPr>
        <p:spPr>
          <a:xfrm>
            <a:off x="8120802" y="6007097"/>
            <a:ext cx="3932653" cy="461665"/>
          </a:xfrm>
          <a:prstGeom prst="rect">
            <a:avLst/>
          </a:prstGeom>
          <a:noFill/>
        </p:spPr>
        <p:txBody>
          <a:bodyPr wrap="square" rtlCol="0">
            <a:spAutoFit/>
          </a:bodyPr>
          <a:lstStyle/>
          <a:p>
            <a:r>
              <a:rPr lang="en-US" sz="1200" dirty="0"/>
              <a:t>Image from: </a:t>
            </a:r>
            <a:r>
              <a:rPr lang="en-US" sz="1200" dirty="0">
                <a:latin typeface="Calibri" panose="020F0502020204030204" pitchFamily="34" charset="0"/>
                <a:ea typeface="Calibri" panose="020F0502020204030204" pitchFamily="34" charset="0"/>
                <a:cs typeface="Times New Roman" panose="02020603050405020304" pitchFamily="18" charset="0"/>
              </a:rPr>
              <a:t>IDEO. (2015). Design thinking for libraries.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http://designthinkingforlibraries.com/</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
        <p:nvSpPr>
          <p:cNvPr id="47" name="TextBox 46">
            <a:extLst>
              <a:ext uri="{FF2B5EF4-FFF2-40B4-BE49-F238E27FC236}">
                <a16:creationId xmlns:a16="http://schemas.microsoft.com/office/drawing/2014/main" id="{810B52D2-F581-4BA6-9BCF-7631FF0B35A6}"/>
              </a:ext>
            </a:extLst>
          </p:cNvPr>
          <p:cNvSpPr txBox="1"/>
          <p:nvPr/>
        </p:nvSpPr>
        <p:spPr>
          <a:xfrm>
            <a:off x="1200722" y="600361"/>
            <a:ext cx="3362042" cy="1200329"/>
          </a:xfrm>
          <a:prstGeom prst="rect">
            <a:avLst/>
          </a:prstGeom>
          <a:noFill/>
        </p:spPr>
        <p:txBody>
          <a:bodyPr wrap="square" rtlCol="0">
            <a:spAutoFit/>
          </a:bodyPr>
          <a:lstStyle/>
          <a:p>
            <a:r>
              <a:rPr lang="en-US" sz="2400" dirty="0">
                <a:latin typeface="+mj-lt"/>
              </a:rPr>
              <a:t>What kinds of challenges can design thinking in libraries address? </a:t>
            </a:r>
          </a:p>
        </p:txBody>
      </p:sp>
      <p:pic>
        <p:nvPicPr>
          <p:cNvPr id="3" name="Picture 2">
            <a:extLst>
              <a:ext uri="{FF2B5EF4-FFF2-40B4-BE49-F238E27FC236}">
                <a16:creationId xmlns:a16="http://schemas.microsoft.com/office/drawing/2014/main" id="{129870B2-AA7D-4DC9-9DBF-4B1BB8BAF28D}"/>
              </a:ext>
            </a:extLst>
          </p:cNvPr>
          <p:cNvPicPr>
            <a:picLocks noChangeAspect="1"/>
          </p:cNvPicPr>
          <p:nvPr/>
        </p:nvPicPr>
        <p:blipFill rotWithShape="1">
          <a:blip r:embed="rId3">
            <a:extLst>
              <a:ext uri="{28A0092B-C50C-407E-A947-70E740481C1C}">
                <a14:useLocalDpi xmlns:a14="http://schemas.microsoft.com/office/drawing/2010/main" val="0"/>
              </a:ext>
            </a:extLst>
          </a:blip>
          <a:srcRect l="16188" t="58047" r="38845" b="8754"/>
          <a:stretch/>
        </p:blipFill>
        <p:spPr>
          <a:xfrm>
            <a:off x="4081159" y="1639447"/>
            <a:ext cx="4306762" cy="4114800"/>
          </a:xfrm>
          <a:prstGeom prst="rect">
            <a:avLst/>
          </a:prstGeom>
          <a:ln w="19050">
            <a:solidFill>
              <a:schemeClr val="accent1"/>
            </a:solidFill>
          </a:ln>
        </p:spPr>
      </p:pic>
      <p:sp>
        <p:nvSpPr>
          <p:cNvPr id="4" name="TextBox 3">
            <a:extLst>
              <a:ext uri="{FF2B5EF4-FFF2-40B4-BE49-F238E27FC236}">
                <a16:creationId xmlns:a16="http://schemas.microsoft.com/office/drawing/2014/main" id="{E43D6633-87C9-4B7F-A317-20BD422E243D}"/>
              </a:ext>
            </a:extLst>
          </p:cNvPr>
          <p:cNvSpPr txBox="1"/>
          <p:nvPr/>
        </p:nvSpPr>
        <p:spPr>
          <a:xfrm>
            <a:off x="2623110" y="3500581"/>
            <a:ext cx="2364509" cy="369332"/>
          </a:xfrm>
          <a:prstGeom prst="rect">
            <a:avLst/>
          </a:prstGeom>
          <a:noFill/>
        </p:spPr>
        <p:txBody>
          <a:bodyPr wrap="square" rtlCol="0">
            <a:spAutoFit/>
          </a:bodyPr>
          <a:lstStyle/>
          <a:p>
            <a:r>
              <a:rPr lang="en-US" dirty="0"/>
              <a:t>Examples?</a:t>
            </a:r>
          </a:p>
        </p:txBody>
      </p:sp>
    </p:spTree>
    <p:extLst>
      <p:ext uri="{BB962C8B-B14F-4D97-AF65-F5344CB8AC3E}">
        <p14:creationId xmlns:p14="http://schemas.microsoft.com/office/powerpoint/2010/main" val="359389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6C70-2A8A-48F9-B752-2189BAEB3513}"/>
              </a:ext>
            </a:extLst>
          </p:cNvPr>
          <p:cNvSpPr>
            <a:spLocks noGrp="1"/>
          </p:cNvSpPr>
          <p:nvPr>
            <p:ph type="title"/>
          </p:nvPr>
        </p:nvSpPr>
        <p:spPr>
          <a:xfrm>
            <a:off x="838200" y="651450"/>
            <a:ext cx="10515600" cy="1325563"/>
          </a:xfrm>
        </p:spPr>
        <p:txBody>
          <a:bodyPr>
            <a:normAutofit/>
          </a:bodyPr>
          <a:lstStyle/>
          <a:p>
            <a:r>
              <a:rPr lang="en-US" sz="4000" dirty="0"/>
              <a:t>An Example of Design Thinking in Libraries</a:t>
            </a:r>
          </a:p>
        </p:txBody>
      </p:sp>
      <p:sp>
        <p:nvSpPr>
          <p:cNvPr id="3" name="Content Placeholder 2">
            <a:extLst>
              <a:ext uri="{FF2B5EF4-FFF2-40B4-BE49-F238E27FC236}">
                <a16:creationId xmlns:a16="http://schemas.microsoft.com/office/drawing/2014/main" id="{9DBC8F1E-C73E-4ABC-8797-C6D2A6A57A96}"/>
              </a:ext>
            </a:extLst>
          </p:cNvPr>
          <p:cNvSpPr>
            <a:spLocks noGrp="1"/>
          </p:cNvSpPr>
          <p:nvPr>
            <p:ph idx="1"/>
          </p:nvPr>
        </p:nvSpPr>
        <p:spPr>
          <a:xfrm>
            <a:off x="951411" y="1973671"/>
            <a:ext cx="10515600" cy="4351338"/>
          </a:xfrm>
        </p:spPr>
        <p:txBody>
          <a:bodyPr>
            <a:normAutofit/>
          </a:bodyPr>
          <a:lstStyle/>
          <a:p>
            <a:pPr marL="0" indent="0">
              <a:buNone/>
            </a:pPr>
            <a:endParaRPr lang="en-US" sz="2600" dirty="0"/>
          </a:p>
          <a:p>
            <a:pPr marL="0" indent="0">
              <a:buNone/>
            </a:pPr>
            <a:r>
              <a:rPr lang="en-US" sz="2600" dirty="0">
                <a:hlinkClick r:id="rId2"/>
              </a:rPr>
              <a:t>https://www.youtube.com/watch?v=HuvmgV7anmo</a:t>
            </a:r>
            <a:r>
              <a:rPr lang="en-US" sz="2600" dirty="0"/>
              <a:t> </a:t>
            </a:r>
          </a:p>
          <a:p>
            <a:pPr marL="0" indent="0">
              <a:buNone/>
            </a:pPr>
            <a:endParaRPr lang="en-US" sz="2600" dirty="0"/>
          </a:p>
          <a:p>
            <a:pPr marL="457200" indent="-457200">
              <a:buFont typeface="+mj-lt"/>
              <a:buAutoNum type="arabicPeriod"/>
            </a:pPr>
            <a:r>
              <a:rPr lang="en-US" sz="2200" dirty="0"/>
              <a:t>What does this video teach us about the design-thinking process?</a:t>
            </a:r>
          </a:p>
          <a:p>
            <a:pPr marL="457200" indent="-457200">
              <a:buFont typeface="+mj-lt"/>
              <a:buAutoNum type="arabicPeriod"/>
            </a:pPr>
            <a:r>
              <a:rPr lang="en-US" sz="2200" dirty="0"/>
              <a:t>Why did the design team go to a wine store when their focus was thinking about readers’ advisory (RA) services?</a:t>
            </a:r>
          </a:p>
          <a:p>
            <a:pPr marL="457200" indent="-457200">
              <a:buFont typeface="+mj-lt"/>
              <a:buAutoNum type="arabicPeriod"/>
            </a:pPr>
            <a:r>
              <a:rPr lang="en-US" sz="2200" dirty="0"/>
              <a:t>How could add a digital element to the Chicago Public Library’s RA project?</a:t>
            </a:r>
          </a:p>
          <a:p>
            <a:pPr marL="457200" indent="-457200">
              <a:buFont typeface="+mj-lt"/>
              <a:buAutoNum type="arabicPeriod"/>
            </a:pPr>
            <a:r>
              <a:rPr lang="en-US" sz="2200" dirty="0"/>
              <a:t>Hmmm…we’re in the middle of a pandemic. How might we get ideas from our target communities this term?</a:t>
            </a:r>
          </a:p>
        </p:txBody>
      </p:sp>
    </p:spTree>
    <p:extLst>
      <p:ext uri="{BB962C8B-B14F-4D97-AF65-F5344CB8AC3E}">
        <p14:creationId xmlns:p14="http://schemas.microsoft.com/office/powerpoint/2010/main" val="38074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2488"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 name="object 3"/>
          <p:cNvSpPr/>
          <p:nvPr/>
        </p:nvSpPr>
        <p:spPr>
          <a:xfrm>
            <a:off x="6252189"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4" name="object 4"/>
          <p:cNvSpPr/>
          <p:nvPr/>
        </p:nvSpPr>
        <p:spPr>
          <a:xfrm>
            <a:off x="6531891"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5" name="object 5"/>
          <p:cNvSpPr/>
          <p:nvPr/>
        </p:nvSpPr>
        <p:spPr>
          <a:xfrm>
            <a:off x="6811594"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6" name="object 6"/>
          <p:cNvSpPr/>
          <p:nvPr/>
        </p:nvSpPr>
        <p:spPr>
          <a:xfrm>
            <a:off x="7091296"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7" name="object 7"/>
          <p:cNvSpPr/>
          <p:nvPr/>
        </p:nvSpPr>
        <p:spPr>
          <a:xfrm>
            <a:off x="7370998"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8" name="object 8"/>
          <p:cNvSpPr/>
          <p:nvPr/>
        </p:nvSpPr>
        <p:spPr>
          <a:xfrm>
            <a:off x="7650699"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9" name="object 9"/>
          <p:cNvSpPr/>
          <p:nvPr/>
        </p:nvSpPr>
        <p:spPr>
          <a:xfrm>
            <a:off x="7930401"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0" name="object 10"/>
          <p:cNvSpPr/>
          <p:nvPr/>
        </p:nvSpPr>
        <p:spPr>
          <a:xfrm>
            <a:off x="8210103"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1" name="object 11"/>
          <p:cNvSpPr/>
          <p:nvPr/>
        </p:nvSpPr>
        <p:spPr>
          <a:xfrm>
            <a:off x="6667293"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2" name="object 12"/>
          <p:cNvSpPr/>
          <p:nvPr/>
        </p:nvSpPr>
        <p:spPr>
          <a:xfrm>
            <a:off x="6946995"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3" name="object 13"/>
          <p:cNvSpPr/>
          <p:nvPr/>
        </p:nvSpPr>
        <p:spPr>
          <a:xfrm>
            <a:off x="7226696"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4" name="object 14"/>
          <p:cNvSpPr/>
          <p:nvPr/>
        </p:nvSpPr>
        <p:spPr>
          <a:xfrm>
            <a:off x="7506399"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5" name="object 15"/>
          <p:cNvSpPr/>
          <p:nvPr/>
        </p:nvSpPr>
        <p:spPr>
          <a:xfrm>
            <a:off x="7786101"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6" name="object 16"/>
          <p:cNvSpPr/>
          <p:nvPr/>
        </p:nvSpPr>
        <p:spPr>
          <a:xfrm>
            <a:off x="8065803"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7" name="object 17"/>
          <p:cNvSpPr/>
          <p:nvPr/>
        </p:nvSpPr>
        <p:spPr>
          <a:xfrm>
            <a:off x="8345505"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8" name="object 18"/>
          <p:cNvSpPr/>
          <p:nvPr/>
        </p:nvSpPr>
        <p:spPr>
          <a:xfrm>
            <a:off x="8625207" y="91969"/>
            <a:ext cx="120794" cy="241156"/>
          </a:xfrm>
          <a:custGeom>
            <a:avLst/>
            <a:gdLst/>
            <a:ahLst/>
            <a:cxnLst/>
            <a:rect l="l" t="t" r="r" b="b"/>
            <a:pathLst>
              <a:path w="177165" h="353695">
                <a:moveTo>
                  <a:pt x="176696" y="0"/>
                </a:moveTo>
                <a:lnTo>
                  <a:pt x="0" y="176696"/>
                </a:lnTo>
                <a:lnTo>
                  <a:pt x="176696" y="353380"/>
                </a:lnTo>
              </a:path>
            </a:pathLst>
          </a:custGeom>
          <a:ln w="5715">
            <a:solidFill>
              <a:srgbClr val="E5F1F4"/>
            </a:solidFill>
          </a:ln>
        </p:spPr>
        <p:txBody>
          <a:bodyPr wrap="square" lIns="0" tIns="0" rIns="0" bIns="0" rtlCol="0"/>
          <a:lstStyle/>
          <a:p>
            <a:endParaRPr sz="1227"/>
          </a:p>
        </p:txBody>
      </p:sp>
      <p:sp>
        <p:nvSpPr>
          <p:cNvPr id="19" name="object 19"/>
          <p:cNvSpPr/>
          <p:nvPr/>
        </p:nvSpPr>
        <p:spPr>
          <a:xfrm>
            <a:off x="5972488"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0" name="object 20"/>
          <p:cNvSpPr/>
          <p:nvPr/>
        </p:nvSpPr>
        <p:spPr>
          <a:xfrm>
            <a:off x="6252189"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1" name="object 21"/>
          <p:cNvSpPr/>
          <p:nvPr/>
        </p:nvSpPr>
        <p:spPr>
          <a:xfrm>
            <a:off x="6531891"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2" name="object 22"/>
          <p:cNvSpPr/>
          <p:nvPr/>
        </p:nvSpPr>
        <p:spPr>
          <a:xfrm>
            <a:off x="6811594"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solidFill>
            <a:srgbClr val="E5F1F4"/>
          </a:solidFill>
        </p:spPr>
        <p:txBody>
          <a:bodyPr wrap="square" lIns="0" tIns="0" rIns="0" bIns="0" rtlCol="0"/>
          <a:lstStyle/>
          <a:p>
            <a:endParaRPr sz="1227"/>
          </a:p>
        </p:txBody>
      </p:sp>
      <p:sp>
        <p:nvSpPr>
          <p:cNvPr id="23" name="object 23"/>
          <p:cNvSpPr/>
          <p:nvPr/>
        </p:nvSpPr>
        <p:spPr>
          <a:xfrm>
            <a:off x="7091296"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4" name="object 24"/>
          <p:cNvSpPr/>
          <p:nvPr/>
        </p:nvSpPr>
        <p:spPr>
          <a:xfrm>
            <a:off x="7370998"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5" name="object 25"/>
          <p:cNvSpPr/>
          <p:nvPr/>
        </p:nvSpPr>
        <p:spPr>
          <a:xfrm>
            <a:off x="7650699"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6" name="object 26"/>
          <p:cNvSpPr/>
          <p:nvPr/>
        </p:nvSpPr>
        <p:spPr>
          <a:xfrm>
            <a:off x="7930401"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7" name="object 27"/>
          <p:cNvSpPr/>
          <p:nvPr/>
        </p:nvSpPr>
        <p:spPr>
          <a:xfrm>
            <a:off x="8210103"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8" name="object 28"/>
          <p:cNvSpPr/>
          <p:nvPr/>
        </p:nvSpPr>
        <p:spPr>
          <a:xfrm>
            <a:off x="5831359"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9" name="object 29"/>
          <p:cNvSpPr/>
          <p:nvPr/>
        </p:nvSpPr>
        <p:spPr>
          <a:xfrm>
            <a:off x="6111060"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0" name="object 30"/>
          <p:cNvSpPr/>
          <p:nvPr/>
        </p:nvSpPr>
        <p:spPr>
          <a:xfrm>
            <a:off x="6390762"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solidFill>
            <a:srgbClr val="E5F1F4"/>
          </a:solidFill>
        </p:spPr>
        <p:txBody>
          <a:bodyPr wrap="square" lIns="0" tIns="0" rIns="0" bIns="0" rtlCol="0"/>
          <a:lstStyle/>
          <a:p>
            <a:endParaRPr sz="1227"/>
          </a:p>
        </p:txBody>
      </p:sp>
      <p:sp>
        <p:nvSpPr>
          <p:cNvPr id="31" name="object 31"/>
          <p:cNvSpPr/>
          <p:nvPr/>
        </p:nvSpPr>
        <p:spPr>
          <a:xfrm>
            <a:off x="6670464"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2" name="object 32"/>
          <p:cNvSpPr/>
          <p:nvPr/>
        </p:nvSpPr>
        <p:spPr>
          <a:xfrm>
            <a:off x="6950166"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3" name="object 33"/>
          <p:cNvSpPr/>
          <p:nvPr/>
        </p:nvSpPr>
        <p:spPr>
          <a:xfrm>
            <a:off x="7229868"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4" name="object 34"/>
          <p:cNvSpPr/>
          <p:nvPr/>
        </p:nvSpPr>
        <p:spPr>
          <a:xfrm>
            <a:off x="7509571"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5" name="object 35"/>
          <p:cNvSpPr/>
          <p:nvPr/>
        </p:nvSpPr>
        <p:spPr>
          <a:xfrm>
            <a:off x="7789271"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6" name="object 36"/>
          <p:cNvSpPr/>
          <p:nvPr/>
        </p:nvSpPr>
        <p:spPr>
          <a:xfrm>
            <a:off x="8068974"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7" name="object 37"/>
          <p:cNvSpPr/>
          <p:nvPr/>
        </p:nvSpPr>
        <p:spPr>
          <a:xfrm>
            <a:off x="6526164"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38" name="object 38"/>
          <p:cNvSpPr/>
          <p:nvPr/>
        </p:nvSpPr>
        <p:spPr>
          <a:xfrm>
            <a:off x="6805866"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39" name="object 39"/>
          <p:cNvSpPr/>
          <p:nvPr/>
        </p:nvSpPr>
        <p:spPr>
          <a:xfrm>
            <a:off x="7085568"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0" name="object 40"/>
          <p:cNvSpPr/>
          <p:nvPr/>
        </p:nvSpPr>
        <p:spPr>
          <a:xfrm>
            <a:off x="7365270"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1" name="object 41"/>
          <p:cNvSpPr/>
          <p:nvPr/>
        </p:nvSpPr>
        <p:spPr>
          <a:xfrm>
            <a:off x="7644971"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2" name="object 42"/>
          <p:cNvSpPr/>
          <p:nvPr/>
        </p:nvSpPr>
        <p:spPr>
          <a:xfrm>
            <a:off x="7924673"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3" name="object 43"/>
          <p:cNvSpPr/>
          <p:nvPr/>
        </p:nvSpPr>
        <p:spPr>
          <a:xfrm>
            <a:off x="8204375"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4" name="object 44"/>
          <p:cNvSpPr/>
          <p:nvPr/>
        </p:nvSpPr>
        <p:spPr>
          <a:xfrm>
            <a:off x="8484078"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5" name="object 45"/>
          <p:cNvSpPr txBox="1"/>
          <p:nvPr/>
        </p:nvSpPr>
        <p:spPr>
          <a:xfrm>
            <a:off x="1572491" y="1827066"/>
            <a:ext cx="9047018" cy="3167557"/>
          </a:xfrm>
          <a:prstGeom prst="rect">
            <a:avLst/>
          </a:prstGeom>
        </p:spPr>
        <p:txBody>
          <a:bodyPr vert="horz" wrap="square" lIns="0" tIns="8659" rIns="0" bIns="0" rtlCol="0">
            <a:spAutoFit/>
          </a:bodyPr>
          <a:lstStyle/>
          <a:p>
            <a:pPr marL="12555" marR="3464" indent="866" algn="just">
              <a:lnSpc>
                <a:spcPct val="107100"/>
              </a:lnSpc>
              <a:spcBef>
                <a:spcPts val="68"/>
              </a:spcBef>
            </a:pPr>
            <a:r>
              <a:rPr lang="en-US" sz="1600" spc="-10" dirty="0">
                <a:solidFill>
                  <a:srgbClr val="231F20"/>
                </a:solidFill>
                <a:latin typeface="Palatino Linotype"/>
                <a:cs typeface="Palatino Linotype"/>
              </a:rPr>
              <a:t>F</a:t>
            </a:r>
            <a:r>
              <a:rPr sz="1600" spc="-10" dirty="0">
                <a:solidFill>
                  <a:srgbClr val="231F20"/>
                </a:solidFill>
                <a:latin typeface="Palatino Linotype"/>
                <a:cs typeface="Palatino Linotype"/>
              </a:rPr>
              <a:t>irst </a:t>
            </a:r>
            <a:r>
              <a:rPr sz="1600" spc="-58" dirty="0">
                <a:solidFill>
                  <a:srgbClr val="231F20"/>
                </a:solidFill>
                <a:latin typeface="Palatino Linotype"/>
                <a:cs typeface="Palatino Linotype"/>
              </a:rPr>
              <a:t>you </a:t>
            </a:r>
            <a:r>
              <a:rPr sz="1600" spc="-41" dirty="0">
                <a:solidFill>
                  <a:srgbClr val="231F20"/>
                </a:solidFill>
                <a:latin typeface="Palatino Linotype"/>
                <a:cs typeface="Palatino Linotype"/>
              </a:rPr>
              <a:t>have </a:t>
            </a:r>
            <a:r>
              <a:rPr sz="1600" spc="-10" dirty="0">
                <a:solidFill>
                  <a:srgbClr val="231F20"/>
                </a:solidFill>
                <a:latin typeface="Palatino Linotype"/>
                <a:cs typeface="Palatino Linotype"/>
              </a:rPr>
              <a:t>to </a:t>
            </a:r>
            <a:r>
              <a:rPr sz="1600" spc="-17" dirty="0">
                <a:solidFill>
                  <a:srgbClr val="231F20"/>
                </a:solidFill>
                <a:latin typeface="Palatino Linotype"/>
                <a:cs typeface="Palatino Linotype"/>
              </a:rPr>
              <a:t>choose a </a:t>
            </a:r>
            <a:r>
              <a:rPr sz="1600" spc="-34" dirty="0">
                <a:solidFill>
                  <a:srgbClr val="231F20"/>
                </a:solidFill>
                <a:latin typeface="Palatino Linotype"/>
                <a:cs typeface="Palatino Linotype"/>
              </a:rPr>
              <a:t>design </a:t>
            </a:r>
            <a:r>
              <a:rPr sz="1600" spc="-24" dirty="0">
                <a:solidFill>
                  <a:srgbClr val="231F20"/>
                </a:solidFill>
                <a:latin typeface="Palatino Linotype"/>
                <a:cs typeface="Palatino Linotype"/>
              </a:rPr>
              <a:t>challenge. </a:t>
            </a:r>
            <a:r>
              <a:rPr sz="1600" spc="-17" dirty="0">
                <a:solidFill>
                  <a:srgbClr val="231F20"/>
                </a:solidFill>
                <a:latin typeface="Palatino Linotype"/>
                <a:cs typeface="Palatino Linotype"/>
              </a:rPr>
              <a:t>What </a:t>
            </a:r>
            <a:r>
              <a:rPr sz="1600" spc="3" dirty="0">
                <a:solidFill>
                  <a:srgbClr val="231F20"/>
                </a:solidFill>
                <a:latin typeface="Palatino Linotype"/>
                <a:cs typeface="Palatino Linotype"/>
              </a:rPr>
              <a:t>is </a:t>
            </a:r>
            <a:r>
              <a:rPr sz="1600" spc="-27" dirty="0">
                <a:solidFill>
                  <a:srgbClr val="231F20"/>
                </a:solidFill>
                <a:latin typeface="Palatino Linotype"/>
                <a:cs typeface="Palatino Linotype"/>
              </a:rPr>
              <a:t>something </a:t>
            </a:r>
            <a:r>
              <a:rPr sz="1600" spc="-58" dirty="0">
                <a:solidFill>
                  <a:srgbClr val="231F20"/>
                </a:solidFill>
                <a:latin typeface="Palatino Linotype"/>
                <a:cs typeface="Palatino Linotype"/>
              </a:rPr>
              <a:t>you</a:t>
            </a:r>
            <a:r>
              <a:rPr lang="en-US" sz="1600" spc="-58" dirty="0">
                <a:solidFill>
                  <a:srgbClr val="231F20"/>
                </a:solidFill>
                <a:latin typeface="Palatino Linotype"/>
                <a:cs typeface="Palatino Linotype"/>
              </a:rPr>
              <a:t> </a:t>
            </a:r>
            <a:r>
              <a:rPr sz="1600" spc="-41" dirty="0">
                <a:solidFill>
                  <a:srgbClr val="231F20"/>
                </a:solidFill>
                <a:latin typeface="Palatino Linotype"/>
                <a:cs typeface="Palatino Linotype"/>
              </a:rPr>
              <a:t>have </a:t>
            </a:r>
            <a:r>
              <a:rPr sz="1600" spc="-17" dirty="0">
                <a:solidFill>
                  <a:srgbClr val="231F20"/>
                </a:solidFill>
                <a:latin typeface="Palatino Linotype"/>
                <a:cs typeface="Palatino Linotype"/>
              </a:rPr>
              <a:t>been </a:t>
            </a:r>
            <a:r>
              <a:rPr sz="1600" spc="-34" dirty="0">
                <a:solidFill>
                  <a:srgbClr val="231F20"/>
                </a:solidFill>
                <a:latin typeface="Palatino Linotype"/>
                <a:cs typeface="Palatino Linotype"/>
              </a:rPr>
              <a:t>wanting </a:t>
            </a:r>
            <a:r>
              <a:rPr sz="1600" spc="-10" dirty="0">
                <a:solidFill>
                  <a:srgbClr val="231F20"/>
                </a:solidFill>
                <a:latin typeface="Palatino Linotype"/>
                <a:cs typeface="Palatino Linotype"/>
              </a:rPr>
              <a:t>to </a:t>
            </a:r>
            <a:r>
              <a:rPr sz="1600" spc="-27" dirty="0">
                <a:solidFill>
                  <a:srgbClr val="231F20"/>
                </a:solidFill>
                <a:latin typeface="Palatino Linotype"/>
                <a:cs typeface="Palatino Linotype"/>
              </a:rPr>
              <a:t>change </a:t>
            </a:r>
            <a:r>
              <a:rPr sz="1600" spc="-7" dirty="0">
                <a:solidFill>
                  <a:srgbClr val="231F20"/>
                </a:solidFill>
                <a:latin typeface="Palatino Linotype"/>
                <a:cs typeface="Palatino Linotype"/>
              </a:rPr>
              <a:t>in </a:t>
            </a:r>
            <a:r>
              <a:rPr sz="1600" spc="-44" dirty="0">
                <a:solidFill>
                  <a:srgbClr val="231F20"/>
                </a:solidFill>
                <a:latin typeface="Palatino Linotype"/>
                <a:cs typeface="Palatino Linotype"/>
              </a:rPr>
              <a:t>your </a:t>
            </a:r>
            <a:r>
              <a:rPr sz="1600" spc="-20" dirty="0">
                <a:solidFill>
                  <a:srgbClr val="231F20"/>
                </a:solidFill>
                <a:latin typeface="Palatino Linotype"/>
                <a:cs typeface="Palatino Linotype"/>
              </a:rPr>
              <a:t>library? </a:t>
            </a:r>
            <a:r>
              <a:rPr sz="1600" spc="-10" dirty="0">
                <a:solidFill>
                  <a:srgbClr val="231F20"/>
                </a:solidFill>
                <a:latin typeface="Palatino Linotype"/>
                <a:cs typeface="Palatino Linotype"/>
              </a:rPr>
              <a:t>Think </a:t>
            </a:r>
            <a:r>
              <a:rPr sz="1600" spc="-20" dirty="0">
                <a:solidFill>
                  <a:srgbClr val="231F20"/>
                </a:solidFill>
                <a:latin typeface="Palatino Linotype"/>
                <a:cs typeface="Palatino Linotype"/>
              </a:rPr>
              <a:t>of </a:t>
            </a:r>
            <a:r>
              <a:rPr sz="1600" spc="-17" dirty="0">
                <a:solidFill>
                  <a:srgbClr val="231F20"/>
                </a:solidFill>
                <a:latin typeface="Palatino Linotype"/>
                <a:cs typeface="Palatino Linotype"/>
              </a:rPr>
              <a:t>a </a:t>
            </a:r>
            <a:r>
              <a:rPr sz="1600" spc="-37" dirty="0">
                <a:solidFill>
                  <a:srgbClr val="231F20"/>
                </a:solidFill>
                <a:latin typeface="Palatino Linotype"/>
                <a:cs typeface="Palatino Linotype"/>
              </a:rPr>
              <a:t>few </a:t>
            </a:r>
            <a:r>
              <a:rPr sz="1600" spc="-20" dirty="0">
                <a:solidFill>
                  <a:srgbClr val="231F20"/>
                </a:solidFill>
                <a:latin typeface="Palatino Linotype"/>
                <a:cs typeface="Palatino Linotype"/>
              </a:rPr>
              <a:t>things </a:t>
            </a:r>
            <a:r>
              <a:rPr sz="1600" spc="-58" dirty="0">
                <a:solidFill>
                  <a:srgbClr val="231F20"/>
                </a:solidFill>
                <a:latin typeface="Palatino Linotype"/>
                <a:cs typeface="Palatino Linotype"/>
              </a:rPr>
              <a:t>you </a:t>
            </a:r>
            <a:r>
              <a:rPr sz="1600" spc="-48" dirty="0">
                <a:solidFill>
                  <a:srgbClr val="231F20"/>
                </a:solidFill>
                <a:latin typeface="Palatino Linotype"/>
                <a:cs typeface="Palatino Linotype"/>
              </a:rPr>
              <a:t>may</a:t>
            </a:r>
            <a:r>
              <a:rPr sz="1600" spc="143" dirty="0">
                <a:solidFill>
                  <a:srgbClr val="231F20"/>
                </a:solidFill>
                <a:latin typeface="Palatino Linotype"/>
                <a:cs typeface="Palatino Linotype"/>
              </a:rPr>
              <a:t> </a:t>
            </a:r>
            <a:r>
              <a:rPr sz="1600" spc="-41" dirty="0">
                <a:solidFill>
                  <a:srgbClr val="231F20"/>
                </a:solidFill>
                <a:latin typeface="Palatino Linotype"/>
                <a:cs typeface="Palatino Linotype"/>
              </a:rPr>
              <a:t>find </a:t>
            </a:r>
            <a:r>
              <a:rPr sz="1600" spc="-27" dirty="0">
                <a:solidFill>
                  <a:srgbClr val="231F20"/>
                </a:solidFill>
                <a:latin typeface="Palatino Linotype"/>
                <a:cs typeface="Palatino Linotype"/>
              </a:rPr>
              <a:t>yourself complaining about </a:t>
            </a:r>
            <a:r>
              <a:rPr sz="1600" spc="-17" dirty="0">
                <a:solidFill>
                  <a:srgbClr val="231F20"/>
                </a:solidFill>
                <a:latin typeface="Palatino Linotype"/>
                <a:cs typeface="Palatino Linotype"/>
              </a:rPr>
              <a:t>or </a:t>
            </a:r>
            <a:r>
              <a:rPr sz="1600" spc="-31" dirty="0">
                <a:solidFill>
                  <a:srgbClr val="231F20"/>
                </a:solidFill>
                <a:latin typeface="Palatino Linotype"/>
                <a:cs typeface="Palatino Linotype"/>
              </a:rPr>
              <a:t>wishing </a:t>
            </a:r>
            <a:r>
              <a:rPr sz="1600" spc="-34" dirty="0">
                <a:solidFill>
                  <a:srgbClr val="231F20"/>
                </a:solidFill>
                <a:latin typeface="Palatino Linotype"/>
                <a:cs typeface="Palatino Linotype"/>
              </a:rPr>
              <a:t>could </a:t>
            </a:r>
            <a:r>
              <a:rPr sz="1600" spc="-20" dirty="0">
                <a:solidFill>
                  <a:srgbClr val="231F20"/>
                </a:solidFill>
                <a:latin typeface="Palatino Linotype"/>
                <a:cs typeface="Palatino Linotype"/>
              </a:rPr>
              <a:t>be </a:t>
            </a:r>
            <a:r>
              <a:rPr sz="1600" spc="-17" dirty="0">
                <a:solidFill>
                  <a:srgbClr val="231F20"/>
                </a:solidFill>
                <a:latin typeface="Palatino Linotype"/>
                <a:cs typeface="Palatino Linotype"/>
              </a:rPr>
              <a:t>better. </a:t>
            </a:r>
            <a:r>
              <a:rPr sz="1600" dirty="0">
                <a:solidFill>
                  <a:srgbClr val="231F20"/>
                </a:solidFill>
                <a:latin typeface="Palatino Linotype"/>
                <a:cs typeface="Palatino Linotype"/>
              </a:rPr>
              <a:t>These </a:t>
            </a:r>
            <a:r>
              <a:rPr sz="1600" spc="-10" dirty="0">
                <a:solidFill>
                  <a:srgbClr val="231F20"/>
                </a:solidFill>
                <a:latin typeface="Palatino Linotype"/>
                <a:cs typeface="Palatino Linotype"/>
              </a:rPr>
              <a:t>are </a:t>
            </a:r>
            <a:r>
              <a:rPr sz="1600" spc="-34" dirty="0">
                <a:solidFill>
                  <a:srgbClr val="231F20"/>
                </a:solidFill>
                <a:latin typeface="Palatino Linotype"/>
                <a:cs typeface="Palatino Linotype"/>
              </a:rPr>
              <a:t>design </a:t>
            </a:r>
            <a:r>
              <a:rPr sz="1600" spc="-20" dirty="0">
                <a:solidFill>
                  <a:srgbClr val="231F20"/>
                </a:solidFill>
                <a:latin typeface="Palatino Linotype"/>
                <a:cs typeface="Palatino Linotype"/>
              </a:rPr>
              <a:t>challenges </a:t>
            </a:r>
            <a:r>
              <a:rPr sz="1600" spc="-31" dirty="0">
                <a:solidFill>
                  <a:srgbClr val="231F20"/>
                </a:solidFill>
                <a:latin typeface="Palatino Linotype"/>
                <a:cs typeface="Palatino Linotype"/>
              </a:rPr>
              <a:t>waiting </a:t>
            </a:r>
            <a:r>
              <a:rPr sz="1600" spc="-10" dirty="0">
                <a:solidFill>
                  <a:srgbClr val="231F20"/>
                </a:solidFill>
                <a:latin typeface="Palatino Linotype"/>
                <a:cs typeface="Palatino Linotype"/>
              </a:rPr>
              <a:t>to </a:t>
            </a:r>
            <a:r>
              <a:rPr sz="1600" spc="-20" dirty="0">
                <a:solidFill>
                  <a:srgbClr val="231F20"/>
                </a:solidFill>
                <a:latin typeface="Palatino Linotype"/>
                <a:cs typeface="Palatino Linotype"/>
              </a:rPr>
              <a:t>be tackled</a:t>
            </a:r>
            <a:r>
              <a:rPr lang="en-US" sz="1600" spc="-20" dirty="0">
                <a:solidFill>
                  <a:srgbClr val="231F20"/>
                </a:solidFill>
                <a:latin typeface="Palatino Linotype"/>
                <a:cs typeface="Palatino Linotype"/>
              </a:rPr>
              <a:t>.</a:t>
            </a:r>
            <a:r>
              <a:rPr sz="1600" spc="-20" dirty="0">
                <a:solidFill>
                  <a:srgbClr val="231F20"/>
                </a:solidFill>
                <a:latin typeface="Palatino Linotype"/>
                <a:cs typeface="Palatino Linotype"/>
              </a:rPr>
              <a:t> </a:t>
            </a:r>
            <a:endParaRPr lang="en-US" sz="1600" spc="-20" dirty="0">
              <a:solidFill>
                <a:srgbClr val="231F20"/>
              </a:solidFill>
              <a:latin typeface="Palatino Linotype"/>
              <a:cs typeface="Palatino Linotype"/>
            </a:endParaRPr>
          </a:p>
          <a:p>
            <a:pPr marL="12555" marR="3464" indent="866" algn="just">
              <a:lnSpc>
                <a:spcPct val="107100"/>
              </a:lnSpc>
              <a:spcBef>
                <a:spcPts val="68"/>
              </a:spcBef>
            </a:pPr>
            <a:endParaRPr lang="en-US" sz="1600" spc="-20" dirty="0">
              <a:solidFill>
                <a:srgbClr val="231F20"/>
              </a:solidFill>
              <a:latin typeface="Palatino Linotype"/>
              <a:cs typeface="Palatino Linotype"/>
            </a:endParaRPr>
          </a:p>
          <a:p>
            <a:pPr marL="12555" marR="3464" indent="866" algn="just">
              <a:lnSpc>
                <a:spcPct val="107100"/>
              </a:lnSpc>
              <a:spcBef>
                <a:spcPts val="68"/>
              </a:spcBef>
            </a:pPr>
            <a:r>
              <a:rPr sz="1600" spc="-7" dirty="0">
                <a:solidFill>
                  <a:srgbClr val="231F20"/>
                </a:solidFill>
                <a:latin typeface="Palatino Linotype"/>
                <a:cs typeface="Palatino Linotype"/>
              </a:rPr>
              <a:t>For </a:t>
            </a:r>
            <a:r>
              <a:rPr sz="1600" spc="-34" dirty="0">
                <a:solidFill>
                  <a:srgbClr val="231F20"/>
                </a:solidFill>
                <a:latin typeface="Palatino Linotype"/>
                <a:cs typeface="Palatino Linotype"/>
              </a:rPr>
              <a:t>example, </a:t>
            </a:r>
            <a:r>
              <a:rPr sz="1600" spc="-58" dirty="0">
                <a:solidFill>
                  <a:srgbClr val="231F20"/>
                </a:solidFill>
                <a:latin typeface="Palatino Linotype"/>
                <a:cs typeface="Palatino Linotype"/>
              </a:rPr>
              <a:t>you</a:t>
            </a:r>
            <a:r>
              <a:rPr sz="1600" spc="-82" dirty="0">
                <a:solidFill>
                  <a:srgbClr val="231F20"/>
                </a:solidFill>
                <a:latin typeface="Palatino Linotype"/>
                <a:cs typeface="Palatino Linotype"/>
              </a:rPr>
              <a:t> </a:t>
            </a:r>
            <a:r>
              <a:rPr sz="1600" spc="-48" dirty="0">
                <a:solidFill>
                  <a:srgbClr val="231F20"/>
                </a:solidFill>
                <a:latin typeface="Palatino Linotype"/>
                <a:cs typeface="Palatino Linotype"/>
              </a:rPr>
              <a:t>may</a:t>
            </a:r>
            <a:r>
              <a:rPr sz="1600" spc="-82" dirty="0">
                <a:solidFill>
                  <a:srgbClr val="231F20"/>
                </a:solidFill>
                <a:latin typeface="Palatino Linotype"/>
                <a:cs typeface="Palatino Linotype"/>
              </a:rPr>
              <a:t> </a:t>
            </a:r>
            <a:r>
              <a:rPr sz="1600" spc="-27" dirty="0">
                <a:solidFill>
                  <a:srgbClr val="231F20"/>
                </a:solidFill>
                <a:latin typeface="Palatino Linotype"/>
                <a:cs typeface="Palatino Linotype"/>
              </a:rPr>
              <a:t>wish</a:t>
            </a:r>
            <a:r>
              <a:rPr sz="1600" spc="-82" dirty="0">
                <a:solidFill>
                  <a:srgbClr val="231F20"/>
                </a:solidFill>
                <a:latin typeface="Palatino Linotype"/>
                <a:cs typeface="Palatino Linotype"/>
              </a:rPr>
              <a:t> </a:t>
            </a:r>
            <a:r>
              <a:rPr sz="1600" spc="-17" dirty="0">
                <a:solidFill>
                  <a:srgbClr val="231F20"/>
                </a:solidFill>
                <a:latin typeface="Palatino Linotype"/>
                <a:cs typeface="Palatino Linotype"/>
              </a:rPr>
              <a:t>for</a:t>
            </a:r>
            <a:r>
              <a:rPr sz="1600" spc="-82" dirty="0">
                <a:solidFill>
                  <a:srgbClr val="231F20"/>
                </a:solidFill>
                <a:latin typeface="Palatino Linotype"/>
                <a:cs typeface="Palatino Linotype"/>
              </a:rPr>
              <a:t> </a:t>
            </a:r>
            <a:r>
              <a:rPr sz="1600" spc="-17" dirty="0">
                <a:solidFill>
                  <a:srgbClr val="231F20"/>
                </a:solidFill>
                <a:latin typeface="Palatino Linotype"/>
                <a:cs typeface="Palatino Linotype"/>
              </a:rPr>
              <a:t>a</a:t>
            </a:r>
            <a:r>
              <a:rPr sz="1600" spc="-82" dirty="0">
                <a:solidFill>
                  <a:srgbClr val="231F20"/>
                </a:solidFill>
                <a:latin typeface="Palatino Linotype"/>
                <a:cs typeface="Palatino Linotype"/>
              </a:rPr>
              <a:t> </a:t>
            </a:r>
            <a:r>
              <a:rPr sz="1600" spc="-7" dirty="0">
                <a:solidFill>
                  <a:srgbClr val="231F20"/>
                </a:solidFill>
                <a:latin typeface="Palatino Linotype"/>
                <a:cs typeface="Palatino Linotype"/>
              </a:rPr>
              <a:t>better</a:t>
            </a:r>
            <a:r>
              <a:rPr sz="1600" spc="-78" dirty="0">
                <a:solidFill>
                  <a:srgbClr val="231F20"/>
                </a:solidFill>
                <a:latin typeface="Palatino Linotype"/>
                <a:cs typeface="Palatino Linotype"/>
              </a:rPr>
              <a:t> </a:t>
            </a:r>
            <a:r>
              <a:rPr sz="1600" spc="-65" dirty="0">
                <a:solidFill>
                  <a:srgbClr val="231F20"/>
                </a:solidFill>
                <a:latin typeface="Palatino Linotype"/>
                <a:cs typeface="Palatino Linotype"/>
              </a:rPr>
              <a:t>way</a:t>
            </a:r>
            <a:r>
              <a:rPr sz="1600" spc="-82" dirty="0">
                <a:solidFill>
                  <a:srgbClr val="231F20"/>
                </a:solidFill>
                <a:latin typeface="Palatino Linotype"/>
                <a:cs typeface="Palatino Linotype"/>
              </a:rPr>
              <a:t> </a:t>
            </a:r>
            <a:r>
              <a:rPr sz="1600" spc="-10" dirty="0">
                <a:solidFill>
                  <a:srgbClr val="231F20"/>
                </a:solidFill>
                <a:latin typeface="Palatino Linotype"/>
                <a:cs typeface="Palatino Linotype"/>
              </a:rPr>
              <a:t>to</a:t>
            </a:r>
            <a:r>
              <a:rPr sz="1600" spc="-82" dirty="0">
                <a:solidFill>
                  <a:srgbClr val="231F20"/>
                </a:solidFill>
                <a:latin typeface="Palatino Linotype"/>
                <a:cs typeface="Palatino Linotype"/>
              </a:rPr>
              <a:t> </a:t>
            </a:r>
            <a:r>
              <a:rPr sz="1600" spc="-44" dirty="0">
                <a:solidFill>
                  <a:srgbClr val="231F20"/>
                </a:solidFill>
                <a:latin typeface="Palatino Linotype"/>
                <a:cs typeface="Palatino Linotype"/>
              </a:rPr>
              <a:t>engage</a:t>
            </a:r>
            <a:r>
              <a:rPr sz="1600" spc="-82" dirty="0">
                <a:solidFill>
                  <a:srgbClr val="231F20"/>
                </a:solidFill>
                <a:latin typeface="Palatino Linotype"/>
                <a:cs typeface="Palatino Linotype"/>
              </a:rPr>
              <a:t> </a:t>
            </a:r>
            <a:r>
              <a:rPr sz="1600" spc="-17" dirty="0">
                <a:solidFill>
                  <a:srgbClr val="231F20"/>
                </a:solidFill>
                <a:latin typeface="Palatino Linotype"/>
                <a:cs typeface="Palatino Linotype"/>
              </a:rPr>
              <a:t>teenagers</a:t>
            </a:r>
            <a:r>
              <a:rPr sz="1600" spc="-82" dirty="0">
                <a:solidFill>
                  <a:srgbClr val="231F20"/>
                </a:solidFill>
                <a:latin typeface="Palatino Linotype"/>
                <a:cs typeface="Palatino Linotype"/>
              </a:rPr>
              <a:t> </a:t>
            </a:r>
            <a:r>
              <a:rPr sz="1600" spc="-7" dirty="0">
                <a:solidFill>
                  <a:srgbClr val="231F20"/>
                </a:solidFill>
                <a:latin typeface="Palatino Linotype"/>
                <a:cs typeface="Palatino Linotype"/>
              </a:rPr>
              <a:t>in</a:t>
            </a:r>
            <a:r>
              <a:rPr sz="1600" spc="-82" dirty="0">
                <a:solidFill>
                  <a:srgbClr val="231F20"/>
                </a:solidFill>
                <a:latin typeface="Palatino Linotype"/>
                <a:cs typeface="Palatino Linotype"/>
              </a:rPr>
              <a:t> </a:t>
            </a:r>
            <a:r>
              <a:rPr sz="1600" spc="-44" dirty="0">
                <a:solidFill>
                  <a:srgbClr val="231F20"/>
                </a:solidFill>
                <a:latin typeface="Palatino Linotype"/>
                <a:cs typeface="Palatino Linotype"/>
              </a:rPr>
              <a:t>your </a:t>
            </a:r>
            <a:r>
              <a:rPr sz="1600" spc="-10" dirty="0">
                <a:solidFill>
                  <a:srgbClr val="231F20"/>
                </a:solidFill>
                <a:latin typeface="Palatino Linotype"/>
                <a:cs typeface="Palatino Linotype"/>
              </a:rPr>
              <a:t>library. </a:t>
            </a:r>
            <a:r>
              <a:rPr sz="1600" spc="-24" dirty="0">
                <a:solidFill>
                  <a:srgbClr val="231F20"/>
                </a:solidFill>
                <a:latin typeface="Palatino Linotype"/>
                <a:cs typeface="Palatino Linotype"/>
              </a:rPr>
              <a:t>Or </a:t>
            </a:r>
            <a:r>
              <a:rPr sz="1600" spc="-20" dirty="0">
                <a:solidFill>
                  <a:srgbClr val="231F20"/>
                </a:solidFill>
                <a:latin typeface="Palatino Linotype"/>
                <a:cs typeface="Palatino Linotype"/>
              </a:rPr>
              <a:t>maybe </a:t>
            </a:r>
            <a:r>
              <a:rPr sz="1600" spc="-41" dirty="0">
                <a:solidFill>
                  <a:srgbClr val="231F20"/>
                </a:solidFill>
                <a:latin typeface="Palatino Linotype"/>
                <a:cs typeface="Palatino Linotype"/>
              </a:rPr>
              <a:t>you </a:t>
            </a:r>
            <a:r>
              <a:rPr sz="1600" spc="-24" dirty="0">
                <a:solidFill>
                  <a:srgbClr val="231F20"/>
                </a:solidFill>
                <a:latin typeface="Palatino Linotype"/>
                <a:cs typeface="Palatino Linotype"/>
              </a:rPr>
              <a:t>have </a:t>
            </a:r>
            <a:r>
              <a:rPr sz="1600" spc="-7" dirty="0">
                <a:solidFill>
                  <a:srgbClr val="231F20"/>
                </a:solidFill>
                <a:latin typeface="Palatino Linotype"/>
                <a:cs typeface="Palatino Linotype"/>
              </a:rPr>
              <a:t>dreams </a:t>
            </a:r>
            <a:r>
              <a:rPr sz="1600" spc="-10" dirty="0">
                <a:solidFill>
                  <a:srgbClr val="231F20"/>
                </a:solidFill>
                <a:latin typeface="Palatino Linotype"/>
                <a:cs typeface="Palatino Linotype"/>
              </a:rPr>
              <a:t>of </a:t>
            </a:r>
            <a:r>
              <a:rPr sz="1600" spc="7" dirty="0">
                <a:solidFill>
                  <a:srgbClr val="231F20"/>
                </a:solidFill>
                <a:latin typeface="Palatino Linotype"/>
                <a:cs typeface="Palatino Linotype"/>
              </a:rPr>
              <a:t>creating </a:t>
            </a:r>
            <a:r>
              <a:rPr sz="1600" spc="-17" dirty="0">
                <a:solidFill>
                  <a:srgbClr val="231F20"/>
                </a:solidFill>
                <a:latin typeface="Palatino Linotype"/>
                <a:cs typeface="Palatino Linotype"/>
              </a:rPr>
              <a:t>a</a:t>
            </a:r>
            <a:r>
              <a:rPr lang="en-US" sz="1600" spc="-17" dirty="0">
                <a:solidFill>
                  <a:srgbClr val="231F20"/>
                </a:solidFill>
                <a:latin typeface="Palatino Linotype"/>
                <a:cs typeface="Palatino Linotype"/>
              </a:rPr>
              <a:t> </a:t>
            </a:r>
            <a:r>
              <a:rPr sz="1600" spc="-14" dirty="0">
                <a:solidFill>
                  <a:srgbClr val="231F20"/>
                </a:solidFill>
                <a:latin typeface="Palatino Linotype"/>
                <a:cs typeface="Palatino Linotype"/>
              </a:rPr>
              <a:t>co-working center. </a:t>
            </a:r>
            <a:endParaRPr sz="1600" dirty="0">
              <a:latin typeface="Palatino Linotype"/>
              <a:cs typeface="Palatino Linotype"/>
            </a:endParaRPr>
          </a:p>
          <a:p>
            <a:pPr>
              <a:spcBef>
                <a:spcPts val="31"/>
              </a:spcBef>
            </a:pPr>
            <a:endParaRPr sz="1600" dirty="0">
              <a:latin typeface="Palatino Linotype"/>
              <a:cs typeface="Palatino Linotype"/>
            </a:endParaRPr>
          </a:p>
          <a:p>
            <a:pPr marL="13854" marR="19915" indent="-5628" algn="just">
              <a:lnSpc>
                <a:spcPct val="107100"/>
              </a:lnSpc>
            </a:pPr>
            <a:r>
              <a:rPr sz="1600" spc="-41" dirty="0">
                <a:solidFill>
                  <a:srgbClr val="231F20"/>
                </a:solidFill>
                <a:latin typeface="Palatino Linotype"/>
                <a:cs typeface="Palatino Linotype"/>
              </a:rPr>
              <a:t>We </a:t>
            </a:r>
            <a:r>
              <a:rPr sz="1600" spc="-24" dirty="0">
                <a:solidFill>
                  <a:srgbClr val="231F20"/>
                </a:solidFill>
                <a:latin typeface="Palatino Linotype"/>
                <a:cs typeface="Palatino Linotype"/>
              </a:rPr>
              <a:t>frame </a:t>
            </a:r>
            <a:r>
              <a:rPr sz="1600" spc="-37" dirty="0">
                <a:solidFill>
                  <a:srgbClr val="231F20"/>
                </a:solidFill>
                <a:latin typeface="Palatino Linotype"/>
                <a:cs typeface="Palatino Linotype"/>
              </a:rPr>
              <a:t>design </a:t>
            </a:r>
            <a:r>
              <a:rPr sz="1600" spc="-24" dirty="0">
                <a:solidFill>
                  <a:srgbClr val="231F20"/>
                </a:solidFill>
                <a:latin typeface="Palatino Linotype"/>
                <a:cs typeface="Palatino Linotype"/>
              </a:rPr>
              <a:t>challenges </a:t>
            </a:r>
            <a:r>
              <a:rPr sz="1600" spc="-10" dirty="0">
                <a:solidFill>
                  <a:srgbClr val="231F20"/>
                </a:solidFill>
                <a:latin typeface="Palatino Linotype"/>
                <a:cs typeface="Palatino Linotype"/>
              </a:rPr>
              <a:t>as </a:t>
            </a:r>
            <a:r>
              <a:rPr sz="1600" spc="-24" dirty="0">
                <a:solidFill>
                  <a:srgbClr val="231F20"/>
                </a:solidFill>
                <a:latin typeface="Palatino Linotype"/>
                <a:cs typeface="Palatino Linotype"/>
              </a:rPr>
              <a:t>questions. </a:t>
            </a:r>
            <a:r>
              <a:rPr lang="en-US" sz="1600" spc="-82" dirty="0">
                <a:solidFill>
                  <a:srgbClr val="231F20"/>
                </a:solidFill>
                <a:latin typeface="Palatino Linotype"/>
                <a:cs typeface="Palatino Linotype"/>
              </a:rPr>
              <a:t>“H</a:t>
            </a:r>
            <a:r>
              <a:rPr sz="1600" spc="-82" dirty="0">
                <a:solidFill>
                  <a:srgbClr val="231F20"/>
                </a:solidFill>
                <a:latin typeface="Palatino Linotype"/>
                <a:cs typeface="Palatino Linotype"/>
              </a:rPr>
              <a:t>ow</a:t>
            </a:r>
            <a:r>
              <a:rPr sz="1600" spc="-136" dirty="0">
                <a:solidFill>
                  <a:srgbClr val="231F20"/>
                </a:solidFill>
                <a:latin typeface="Palatino Linotype"/>
                <a:cs typeface="Palatino Linotype"/>
              </a:rPr>
              <a:t> </a:t>
            </a:r>
            <a:r>
              <a:rPr sz="1600" spc="-31" dirty="0">
                <a:solidFill>
                  <a:srgbClr val="231F20"/>
                </a:solidFill>
                <a:latin typeface="Palatino Linotype"/>
                <a:cs typeface="Palatino Linotype"/>
              </a:rPr>
              <a:t>Might</a:t>
            </a:r>
            <a:r>
              <a:rPr sz="1600" spc="-136" dirty="0">
                <a:solidFill>
                  <a:srgbClr val="231F20"/>
                </a:solidFill>
                <a:latin typeface="Palatino Linotype"/>
                <a:cs typeface="Palatino Linotype"/>
              </a:rPr>
              <a:t> </a:t>
            </a:r>
            <a:r>
              <a:rPr sz="1600" spc="-65" dirty="0">
                <a:solidFill>
                  <a:srgbClr val="231F20"/>
                </a:solidFill>
                <a:latin typeface="Palatino Linotype"/>
                <a:cs typeface="Palatino Linotype"/>
              </a:rPr>
              <a:t>We”</a:t>
            </a:r>
            <a:r>
              <a:rPr sz="1600" spc="-136" dirty="0">
                <a:solidFill>
                  <a:srgbClr val="231F20"/>
                </a:solidFill>
                <a:latin typeface="Palatino Linotype"/>
                <a:cs typeface="Palatino Linotype"/>
              </a:rPr>
              <a:t> </a:t>
            </a:r>
            <a:r>
              <a:rPr sz="1600" spc="-20" dirty="0">
                <a:solidFill>
                  <a:srgbClr val="231F20"/>
                </a:solidFill>
                <a:latin typeface="Palatino Linotype"/>
                <a:cs typeface="Palatino Linotype"/>
              </a:rPr>
              <a:t>questions </a:t>
            </a:r>
            <a:r>
              <a:rPr sz="1600" spc="-27" dirty="0">
                <a:solidFill>
                  <a:srgbClr val="231F20"/>
                </a:solidFill>
                <a:latin typeface="Palatino Linotype"/>
                <a:cs typeface="Palatino Linotype"/>
              </a:rPr>
              <a:t>help</a:t>
            </a:r>
            <a:r>
              <a:rPr sz="1600" spc="-72" dirty="0">
                <a:solidFill>
                  <a:srgbClr val="231F20"/>
                </a:solidFill>
                <a:latin typeface="Palatino Linotype"/>
                <a:cs typeface="Palatino Linotype"/>
              </a:rPr>
              <a:t> </a:t>
            </a:r>
            <a:r>
              <a:rPr sz="1600" spc="-27" dirty="0">
                <a:solidFill>
                  <a:srgbClr val="231F20"/>
                </a:solidFill>
                <a:latin typeface="Palatino Linotype"/>
                <a:cs typeface="Palatino Linotype"/>
              </a:rPr>
              <a:t>us</a:t>
            </a:r>
            <a:r>
              <a:rPr sz="1600" spc="-72" dirty="0">
                <a:solidFill>
                  <a:srgbClr val="231F20"/>
                </a:solidFill>
                <a:latin typeface="Palatino Linotype"/>
                <a:cs typeface="Palatino Linotype"/>
              </a:rPr>
              <a:t> </a:t>
            </a:r>
            <a:r>
              <a:rPr lang="en-US" sz="1600" spc="-72" dirty="0">
                <a:solidFill>
                  <a:srgbClr val="231F20"/>
                </a:solidFill>
                <a:latin typeface="Palatino Linotype"/>
                <a:cs typeface="Palatino Linotype"/>
              </a:rPr>
              <a:t>come up with impactful solutions and </a:t>
            </a:r>
            <a:r>
              <a:rPr sz="1600" spc="-24" dirty="0">
                <a:solidFill>
                  <a:srgbClr val="231F20"/>
                </a:solidFill>
                <a:latin typeface="Palatino Linotype"/>
                <a:cs typeface="Palatino Linotype"/>
              </a:rPr>
              <a:t>generate</a:t>
            </a:r>
            <a:r>
              <a:rPr sz="1600" spc="-72" dirty="0">
                <a:solidFill>
                  <a:srgbClr val="231F20"/>
                </a:solidFill>
                <a:latin typeface="Palatino Linotype"/>
                <a:cs typeface="Palatino Linotype"/>
              </a:rPr>
              <a:t> </a:t>
            </a:r>
            <a:r>
              <a:rPr sz="1600" spc="-10" dirty="0">
                <a:solidFill>
                  <a:srgbClr val="231F20"/>
                </a:solidFill>
                <a:latin typeface="Palatino Linotype"/>
                <a:cs typeface="Palatino Linotype"/>
              </a:rPr>
              <a:t>as</a:t>
            </a:r>
            <a:r>
              <a:rPr sz="1600" spc="-72" dirty="0">
                <a:solidFill>
                  <a:srgbClr val="231F20"/>
                </a:solidFill>
                <a:latin typeface="Palatino Linotype"/>
                <a:cs typeface="Palatino Linotype"/>
              </a:rPr>
              <a:t> </a:t>
            </a:r>
            <a:r>
              <a:rPr sz="1600" spc="-44" dirty="0">
                <a:solidFill>
                  <a:srgbClr val="231F20"/>
                </a:solidFill>
                <a:latin typeface="Palatino Linotype"/>
                <a:cs typeface="Palatino Linotype"/>
              </a:rPr>
              <a:t>many</a:t>
            </a:r>
            <a:r>
              <a:rPr sz="1600" spc="-72" dirty="0">
                <a:solidFill>
                  <a:srgbClr val="231F20"/>
                </a:solidFill>
                <a:latin typeface="Palatino Linotype"/>
                <a:cs typeface="Palatino Linotype"/>
              </a:rPr>
              <a:t> </a:t>
            </a:r>
            <a:r>
              <a:rPr sz="1600" spc="-24" dirty="0">
                <a:solidFill>
                  <a:srgbClr val="231F20"/>
                </a:solidFill>
                <a:latin typeface="Palatino Linotype"/>
                <a:cs typeface="Palatino Linotype"/>
              </a:rPr>
              <a:t>ideas</a:t>
            </a:r>
            <a:r>
              <a:rPr sz="1600" spc="-72" dirty="0">
                <a:solidFill>
                  <a:srgbClr val="231F20"/>
                </a:solidFill>
                <a:latin typeface="Palatino Linotype"/>
                <a:cs typeface="Palatino Linotype"/>
              </a:rPr>
              <a:t> </a:t>
            </a:r>
            <a:r>
              <a:rPr sz="1600" spc="-10" dirty="0">
                <a:solidFill>
                  <a:srgbClr val="231F20"/>
                </a:solidFill>
                <a:latin typeface="Palatino Linotype"/>
                <a:cs typeface="Palatino Linotype"/>
              </a:rPr>
              <a:t>as</a:t>
            </a:r>
            <a:r>
              <a:rPr sz="1600" spc="-72" dirty="0">
                <a:solidFill>
                  <a:srgbClr val="231F20"/>
                </a:solidFill>
                <a:latin typeface="Palatino Linotype"/>
                <a:cs typeface="Palatino Linotype"/>
              </a:rPr>
              <a:t> </a:t>
            </a:r>
            <a:r>
              <a:rPr sz="1600" spc="-24" dirty="0">
                <a:solidFill>
                  <a:srgbClr val="231F20"/>
                </a:solidFill>
                <a:latin typeface="Palatino Linotype"/>
                <a:cs typeface="Palatino Linotype"/>
              </a:rPr>
              <a:t>possible</a:t>
            </a:r>
            <a:r>
              <a:rPr sz="1600" spc="-78" dirty="0">
                <a:solidFill>
                  <a:srgbClr val="231F20"/>
                </a:solidFill>
                <a:latin typeface="Palatino Linotype"/>
                <a:cs typeface="Palatino Linotype"/>
              </a:rPr>
              <a:t>.</a:t>
            </a:r>
            <a:r>
              <a:rPr sz="1600" spc="-48" dirty="0">
                <a:solidFill>
                  <a:srgbClr val="231F20"/>
                </a:solidFill>
                <a:latin typeface="Palatino Linotype"/>
                <a:cs typeface="Palatino Linotype"/>
              </a:rPr>
              <a:t> </a:t>
            </a:r>
            <a:endParaRPr lang="en-US" sz="1600" spc="-48" dirty="0">
              <a:solidFill>
                <a:srgbClr val="231F20"/>
              </a:solidFill>
              <a:latin typeface="Palatino Linotype"/>
              <a:cs typeface="Palatino Linotype"/>
            </a:endParaRPr>
          </a:p>
          <a:p>
            <a:pPr marL="13854" marR="19915" indent="-5628" algn="just">
              <a:lnSpc>
                <a:spcPct val="107100"/>
              </a:lnSpc>
            </a:pPr>
            <a:endParaRPr lang="en-US" sz="1600" spc="-48" dirty="0">
              <a:solidFill>
                <a:srgbClr val="231F20"/>
              </a:solidFill>
              <a:latin typeface="Palatino Linotype"/>
              <a:cs typeface="Palatino Linotype"/>
            </a:endParaRPr>
          </a:p>
          <a:p>
            <a:pPr marL="13854" marR="19915" indent="-5628" algn="just">
              <a:lnSpc>
                <a:spcPct val="107100"/>
              </a:lnSpc>
            </a:pPr>
            <a:r>
              <a:rPr sz="1600" spc="-17" dirty="0">
                <a:solidFill>
                  <a:srgbClr val="231F20"/>
                </a:solidFill>
                <a:latin typeface="Palatino Linotype"/>
                <a:cs typeface="Palatino Linotype"/>
              </a:rPr>
              <a:t>It’s</a:t>
            </a:r>
            <a:r>
              <a:rPr sz="1600" spc="-48" dirty="0">
                <a:solidFill>
                  <a:srgbClr val="231F20"/>
                </a:solidFill>
                <a:latin typeface="Palatino Linotype"/>
                <a:cs typeface="Palatino Linotype"/>
              </a:rPr>
              <a:t> </a:t>
            </a:r>
            <a:r>
              <a:rPr sz="1600" spc="-24" dirty="0">
                <a:solidFill>
                  <a:srgbClr val="231F20"/>
                </a:solidFill>
                <a:latin typeface="Palatino Linotype"/>
                <a:cs typeface="Palatino Linotype"/>
              </a:rPr>
              <a:t>important</a:t>
            </a:r>
            <a:r>
              <a:rPr sz="1600" spc="-48" dirty="0">
                <a:solidFill>
                  <a:srgbClr val="231F20"/>
                </a:solidFill>
                <a:latin typeface="Palatino Linotype"/>
                <a:cs typeface="Palatino Linotype"/>
              </a:rPr>
              <a:t> </a:t>
            </a:r>
            <a:r>
              <a:rPr sz="1600" spc="-14" dirty="0">
                <a:solidFill>
                  <a:srgbClr val="231F20"/>
                </a:solidFill>
                <a:latin typeface="Palatino Linotype"/>
                <a:cs typeface="Palatino Linotype"/>
              </a:rPr>
              <a:t>to</a:t>
            </a:r>
            <a:r>
              <a:rPr sz="1600" spc="-48" dirty="0">
                <a:solidFill>
                  <a:srgbClr val="231F20"/>
                </a:solidFill>
                <a:latin typeface="Palatino Linotype"/>
                <a:cs typeface="Palatino Linotype"/>
              </a:rPr>
              <a:t> </a:t>
            </a:r>
            <a:r>
              <a:rPr sz="1600" spc="-44" dirty="0">
                <a:solidFill>
                  <a:srgbClr val="231F20"/>
                </a:solidFill>
                <a:latin typeface="Palatino Linotype"/>
                <a:cs typeface="Palatino Linotype"/>
              </a:rPr>
              <a:t>find </a:t>
            </a:r>
            <a:r>
              <a:rPr sz="1600" spc="-17" dirty="0">
                <a:solidFill>
                  <a:srgbClr val="231F20"/>
                </a:solidFill>
                <a:latin typeface="Palatino Linotype"/>
                <a:cs typeface="Palatino Linotype"/>
              </a:rPr>
              <a:t>a</a:t>
            </a:r>
            <a:r>
              <a:rPr sz="1600" spc="-48" dirty="0">
                <a:solidFill>
                  <a:srgbClr val="231F20"/>
                </a:solidFill>
                <a:latin typeface="Palatino Linotype"/>
                <a:cs typeface="Palatino Linotype"/>
              </a:rPr>
              <a:t> </a:t>
            </a:r>
            <a:r>
              <a:rPr sz="1600" spc="-17" dirty="0">
                <a:solidFill>
                  <a:srgbClr val="231F20"/>
                </a:solidFill>
                <a:latin typeface="Palatino Linotype"/>
                <a:cs typeface="Palatino Linotype"/>
              </a:rPr>
              <a:t>balance</a:t>
            </a:r>
            <a:r>
              <a:rPr sz="1600" spc="-48" dirty="0">
                <a:solidFill>
                  <a:srgbClr val="231F20"/>
                </a:solidFill>
                <a:latin typeface="Palatino Linotype"/>
                <a:cs typeface="Palatino Linotype"/>
              </a:rPr>
              <a:t> </a:t>
            </a:r>
            <a:r>
              <a:rPr sz="1600" spc="-37" dirty="0">
                <a:solidFill>
                  <a:srgbClr val="231F20"/>
                </a:solidFill>
                <a:latin typeface="Palatino Linotype"/>
                <a:cs typeface="Palatino Linotype"/>
              </a:rPr>
              <a:t>when</a:t>
            </a:r>
            <a:r>
              <a:rPr sz="1600" spc="-48" dirty="0">
                <a:solidFill>
                  <a:srgbClr val="231F20"/>
                </a:solidFill>
                <a:latin typeface="Palatino Linotype"/>
                <a:cs typeface="Palatino Linotype"/>
              </a:rPr>
              <a:t> </a:t>
            </a:r>
            <a:r>
              <a:rPr sz="1600" spc="-17" dirty="0">
                <a:solidFill>
                  <a:srgbClr val="231F20"/>
                </a:solidFill>
                <a:latin typeface="Palatino Linotype"/>
                <a:cs typeface="Palatino Linotype"/>
              </a:rPr>
              <a:t>crafting</a:t>
            </a:r>
            <a:r>
              <a:rPr sz="1600" spc="-48" dirty="0">
                <a:solidFill>
                  <a:srgbClr val="231F20"/>
                </a:solidFill>
                <a:latin typeface="Palatino Linotype"/>
                <a:cs typeface="Palatino Linotype"/>
              </a:rPr>
              <a:t> </a:t>
            </a:r>
            <a:r>
              <a:rPr sz="1600" spc="-17" dirty="0">
                <a:solidFill>
                  <a:srgbClr val="231F20"/>
                </a:solidFill>
                <a:latin typeface="Palatino Linotype"/>
                <a:cs typeface="Palatino Linotype"/>
              </a:rPr>
              <a:t>a</a:t>
            </a:r>
            <a:r>
              <a:rPr sz="1600" spc="-44" dirty="0">
                <a:solidFill>
                  <a:srgbClr val="231F20"/>
                </a:solidFill>
                <a:latin typeface="Palatino Linotype"/>
                <a:cs typeface="Palatino Linotype"/>
              </a:rPr>
              <a:t> </a:t>
            </a:r>
            <a:r>
              <a:rPr sz="1600" spc="-68" dirty="0">
                <a:solidFill>
                  <a:srgbClr val="231F20"/>
                </a:solidFill>
                <a:latin typeface="Palatino Linotype"/>
                <a:cs typeface="Palatino Linotype"/>
              </a:rPr>
              <a:t>good</a:t>
            </a:r>
            <a:r>
              <a:rPr lang="en-US" sz="1600" spc="-68" dirty="0">
                <a:solidFill>
                  <a:srgbClr val="231F20"/>
                </a:solidFill>
                <a:latin typeface="Palatino Linotype"/>
                <a:cs typeface="Palatino Linotype"/>
              </a:rPr>
              <a:t> </a:t>
            </a:r>
            <a:r>
              <a:rPr sz="1600" spc="-27" dirty="0">
                <a:solidFill>
                  <a:srgbClr val="231F20"/>
                </a:solidFill>
                <a:latin typeface="Palatino Linotype"/>
                <a:cs typeface="Palatino Linotype"/>
              </a:rPr>
              <a:t>challenge. </a:t>
            </a:r>
            <a:r>
              <a:rPr sz="1600" spc="-51" dirty="0">
                <a:solidFill>
                  <a:srgbClr val="231F20"/>
                </a:solidFill>
                <a:latin typeface="Palatino Linotype"/>
                <a:cs typeface="Palatino Linotype"/>
              </a:rPr>
              <a:t>Ask </a:t>
            </a:r>
            <a:r>
              <a:rPr sz="1600" spc="-17" dirty="0">
                <a:solidFill>
                  <a:srgbClr val="231F20"/>
                </a:solidFill>
                <a:latin typeface="Palatino Linotype"/>
                <a:cs typeface="Palatino Linotype"/>
              </a:rPr>
              <a:t>a </a:t>
            </a:r>
            <a:r>
              <a:rPr sz="1600" spc="-24" dirty="0">
                <a:solidFill>
                  <a:srgbClr val="231F20"/>
                </a:solidFill>
                <a:latin typeface="Palatino Linotype"/>
                <a:cs typeface="Palatino Linotype"/>
              </a:rPr>
              <a:t>question </a:t>
            </a:r>
            <a:r>
              <a:rPr sz="1600" spc="-27" dirty="0">
                <a:solidFill>
                  <a:srgbClr val="231F20"/>
                </a:solidFill>
                <a:latin typeface="Palatino Linotype"/>
                <a:cs typeface="Palatino Linotype"/>
              </a:rPr>
              <a:t>that’s </a:t>
            </a:r>
            <a:r>
              <a:rPr sz="1600" spc="-24" dirty="0">
                <a:solidFill>
                  <a:srgbClr val="231F20"/>
                </a:solidFill>
                <a:latin typeface="Palatino Linotype"/>
                <a:cs typeface="Palatino Linotype"/>
              </a:rPr>
              <a:t>too </a:t>
            </a:r>
            <a:r>
              <a:rPr sz="1600" spc="-37" dirty="0">
                <a:solidFill>
                  <a:srgbClr val="231F20"/>
                </a:solidFill>
                <a:latin typeface="Palatino Linotype"/>
                <a:cs typeface="Palatino Linotype"/>
              </a:rPr>
              <a:t>broad </a:t>
            </a:r>
            <a:r>
              <a:rPr lang="en-US" sz="1600" spc="-48" dirty="0">
                <a:solidFill>
                  <a:srgbClr val="231F20"/>
                </a:solidFill>
                <a:latin typeface="Palatino Linotype"/>
                <a:cs typeface="Palatino Linotype"/>
              </a:rPr>
              <a:t>or</a:t>
            </a:r>
            <a:r>
              <a:rPr sz="1600" spc="-72" dirty="0">
                <a:solidFill>
                  <a:srgbClr val="231F20"/>
                </a:solidFill>
                <a:latin typeface="Palatino Linotype"/>
                <a:cs typeface="Palatino Linotype"/>
              </a:rPr>
              <a:t> </a:t>
            </a:r>
            <a:r>
              <a:rPr sz="1600" spc="-24" dirty="0">
                <a:solidFill>
                  <a:srgbClr val="231F20"/>
                </a:solidFill>
                <a:latin typeface="Palatino Linotype"/>
                <a:cs typeface="Palatino Linotype"/>
              </a:rPr>
              <a:t>too</a:t>
            </a:r>
            <a:r>
              <a:rPr sz="1600" spc="-75" dirty="0">
                <a:solidFill>
                  <a:srgbClr val="231F20"/>
                </a:solidFill>
                <a:latin typeface="Palatino Linotype"/>
                <a:cs typeface="Palatino Linotype"/>
              </a:rPr>
              <a:t> </a:t>
            </a:r>
            <a:r>
              <a:rPr sz="1600" spc="-34" dirty="0">
                <a:solidFill>
                  <a:srgbClr val="231F20"/>
                </a:solidFill>
                <a:latin typeface="Palatino Linotype"/>
                <a:cs typeface="Palatino Linotype"/>
              </a:rPr>
              <a:t>narrow</a:t>
            </a:r>
            <a:r>
              <a:rPr lang="en-US" sz="1600" spc="-75" dirty="0">
                <a:solidFill>
                  <a:srgbClr val="231F20"/>
                </a:solidFill>
                <a:latin typeface="Palatino Linotype"/>
                <a:cs typeface="Palatino Linotype"/>
              </a:rPr>
              <a:t>. Broad questions are hard to address. Narrow questions limit your possibilities</a:t>
            </a:r>
            <a:endParaRPr sz="1600" dirty="0">
              <a:latin typeface="Palatino Linotype"/>
              <a:cs typeface="Palatino Linotype"/>
            </a:endParaRPr>
          </a:p>
        </p:txBody>
      </p:sp>
      <p:sp>
        <p:nvSpPr>
          <p:cNvPr id="46" name="object 46"/>
          <p:cNvSpPr txBox="1"/>
          <p:nvPr/>
        </p:nvSpPr>
        <p:spPr>
          <a:xfrm>
            <a:off x="3892796" y="878035"/>
            <a:ext cx="3768436" cy="764079"/>
          </a:xfrm>
          <a:prstGeom prst="rect">
            <a:avLst/>
          </a:prstGeom>
        </p:spPr>
        <p:txBody>
          <a:bodyPr vert="horz" wrap="square" lIns="0" tIns="8659" rIns="0" bIns="0" rtlCol="0">
            <a:spAutoFit/>
          </a:bodyPr>
          <a:lstStyle/>
          <a:p>
            <a:pPr marL="8659">
              <a:spcBef>
                <a:spcPts val="68"/>
              </a:spcBef>
              <a:tabLst>
                <a:tab pos="2018380" algn="l"/>
              </a:tabLst>
            </a:pPr>
            <a:r>
              <a:rPr sz="2454" b="1" spc="3" dirty="0">
                <a:solidFill>
                  <a:srgbClr val="007A92"/>
                </a:solidFill>
                <a:latin typeface="Century Gothic"/>
                <a:cs typeface="Century Gothic"/>
              </a:rPr>
              <a:t>G</a:t>
            </a:r>
            <a:r>
              <a:rPr sz="2454" b="1" spc="-198" dirty="0">
                <a:solidFill>
                  <a:srgbClr val="007A92"/>
                </a:solidFill>
                <a:latin typeface="Century Gothic"/>
                <a:cs typeface="Century Gothic"/>
              </a:rPr>
              <a:t> </a:t>
            </a:r>
            <a:r>
              <a:rPr sz="2454" b="1" spc="72" dirty="0">
                <a:solidFill>
                  <a:srgbClr val="007A92"/>
                </a:solidFill>
                <a:latin typeface="Century Gothic"/>
                <a:cs typeface="Century Gothic"/>
              </a:rPr>
              <a:t>E</a:t>
            </a:r>
            <a:r>
              <a:rPr sz="2454" b="1" spc="-198" dirty="0">
                <a:solidFill>
                  <a:srgbClr val="007A92"/>
                </a:solidFill>
                <a:latin typeface="Century Gothic"/>
                <a:cs typeface="Century Gothic"/>
              </a:rPr>
              <a:t> </a:t>
            </a:r>
            <a:r>
              <a:rPr sz="2454" b="1" spc="276" dirty="0">
                <a:solidFill>
                  <a:srgbClr val="007A92"/>
                </a:solidFill>
                <a:latin typeface="Century Gothic"/>
                <a:cs typeface="Century Gothic"/>
              </a:rPr>
              <a:t>T</a:t>
            </a:r>
            <a:r>
              <a:rPr sz="2454" b="1" spc="-194" dirty="0">
                <a:solidFill>
                  <a:srgbClr val="007A92"/>
                </a:solidFill>
                <a:latin typeface="Century Gothic"/>
                <a:cs typeface="Century Gothic"/>
              </a:rPr>
              <a:t> </a:t>
            </a:r>
            <a:r>
              <a:rPr sz="2454" b="1" spc="276" dirty="0">
                <a:solidFill>
                  <a:srgbClr val="007A92"/>
                </a:solidFill>
                <a:latin typeface="Century Gothic"/>
                <a:cs typeface="Century Gothic"/>
              </a:rPr>
              <a:t>T</a:t>
            </a:r>
            <a:r>
              <a:rPr sz="2454" b="1" spc="-198" dirty="0">
                <a:solidFill>
                  <a:srgbClr val="007A92"/>
                </a:solidFill>
                <a:latin typeface="Century Gothic"/>
                <a:cs typeface="Century Gothic"/>
              </a:rPr>
              <a:t> </a:t>
            </a:r>
            <a:r>
              <a:rPr sz="2454" b="1" spc="106" dirty="0">
                <a:solidFill>
                  <a:srgbClr val="007A92"/>
                </a:solidFill>
                <a:latin typeface="Century Gothic"/>
                <a:cs typeface="Century Gothic"/>
              </a:rPr>
              <a:t>I</a:t>
            </a:r>
            <a:r>
              <a:rPr sz="2454" b="1" spc="-194" dirty="0">
                <a:solidFill>
                  <a:srgbClr val="007A92"/>
                </a:solidFill>
                <a:latin typeface="Century Gothic"/>
                <a:cs typeface="Century Gothic"/>
              </a:rPr>
              <a:t> </a:t>
            </a:r>
            <a:r>
              <a:rPr sz="2454" b="1" spc="344" dirty="0">
                <a:solidFill>
                  <a:srgbClr val="007A92"/>
                </a:solidFill>
                <a:latin typeface="Century Gothic"/>
                <a:cs typeface="Century Gothic"/>
              </a:rPr>
              <a:t>N</a:t>
            </a:r>
            <a:r>
              <a:rPr sz="2454" b="1" spc="-198" dirty="0">
                <a:solidFill>
                  <a:srgbClr val="007A92"/>
                </a:solidFill>
                <a:latin typeface="Century Gothic"/>
                <a:cs typeface="Century Gothic"/>
              </a:rPr>
              <a:t> </a:t>
            </a:r>
            <a:r>
              <a:rPr sz="2454" b="1" spc="3" dirty="0">
                <a:solidFill>
                  <a:srgbClr val="007A92"/>
                </a:solidFill>
                <a:latin typeface="Century Gothic"/>
                <a:cs typeface="Century Gothic"/>
              </a:rPr>
              <a:t>G	</a:t>
            </a:r>
            <a:r>
              <a:rPr sz="2454" b="1" spc="235" dirty="0">
                <a:solidFill>
                  <a:srgbClr val="007A92"/>
                </a:solidFill>
                <a:latin typeface="Century Gothic"/>
                <a:cs typeface="Century Gothic"/>
              </a:rPr>
              <a:t>S</a:t>
            </a:r>
            <a:r>
              <a:rPr sz="2454" b="1" spc="-208" dirty="0">
                <a:solidFill>
                  <a:srgbClr val="007A92"/>
                </a:solidFill>
                <a:latin typeface="Century Gothic"/>
                <a:cs typeface="Century Gothic"/>
              </a:rPr>
              <a:t> </a:t>
            </a:r>
            <a:r>
              <a:rPr sz="2454" b="1" spc="358" dirty="0">
                <a:solidFill>
                  <a:srgbClr val="007A92"/>
                </a:solidFill>
                <a:latin typeface="Century Gothic"/>
                <a:cs typeface="Century Gothic"/>
              </a:rPr>
              <a:t>TA</a:t>
            </a:r>
            <a:r>
              <a:rPr sz="2454" b="1" spc="-208" dirty="0">
                <a:solidFill>
                  <a:srgbClr val="007A92"/>
                </a:solidFill>
                <a:latin typeface="Century Gothic"/>
                <a:cs typeface="Century Gothic"/>
              </a:rPr>
              <a:t> </a:t>
            </a:r>
            <a:r>
              <a:rPr sz="2454" b="1" spc="242" dirty="0">
                <a:solidFill>
                  <a:srgbClr val="007A92"/>
                </a:solidFill>
                <a:latin typeface="Century Gothic"/>
                <a:cs typeface="Century Gothic"/>
              </a:rPr>
              <a:t>R</a:t>
            </a:r>
            <a:r>
              <a:rPr sz="2454" b="1" spc="-208" dirty="0">
                <a:solidFill>
                  <a:srgbClr val="007A92"/>
                </a:solidFill>
                <a:latin typeface="Century Gothic"/>
                <a:cs typeface="Century Gothic"/>
              </a:rPr>
              <a:t> </a:t>
            </a:r>
            <a:r>
              <a:rPr sz="2454" b="1" spc="276" dirty="0">
                <a:solidFill>
                  <a:srgbClr val="007A92"/>
                </a:solidFill>
                <a:latin typeface="Century Gothic"/>
                <a:cs typeface="Century Gothic"/>
              </a:rPr>
              <a:t>T</a:t>
            </a:r>
            <a:r>
              <a:rPr sz="2454" b="1" spc="-211" dirty="0">
                <a:solidFill>
                  <a:srgbClr val="007A92"/>
                </a:solidFill>
                <a:latin typeface="Century Gothic"/>
                <a:cs typeface="Century Gothic"/>
              </a:rPr>
              <a:t> </a:t>
            </a:r>
            <a:r>
              <a:rPr sz="2454" b="1" spc="72" dirty="0">
                <a:solidFill>
                  <a:srgbClr val="007A92"/>
                </a:solidFill>
                <a:latin typeface="Century Gothic"/>
                <a:cs typeface="Century Gothic"/>
              </a:rPr>
              <a:t>E</a:t>
            </a:r>
            <a:r>
              <a:rPr sz="2454" b="1" spc="-208" dirty="0">
                <a:solidFill>
                  <a:srgbClr val="007A92"/>
                </a:solidFill>
                <a:latin typeface="Century Gothic"/>
                <a:cs typeface="Century Gothic"/>
              </a:rPr>
              <a:t> </a:t>
            </a:r>
            <a:r>
              <a:rPr sz="2454" b="1" spc="126" dirty="0">
                <a:solidFill>
                  <a:srgbClr val="007A92"/>
                </a:solidFill>
                <a:latin typeface="Century Gothic"/>
                <a:cs typeface="Century Gothic"/>
              </a:rPr>
              <a:t>D</a:t>
            </a:r>
            <a:r>
              <a:rPr lang="en-US" sz="2454" b="1" spc="126" dirty="0">
                <a:solidFill>
                  <a:srgbClr val="007A92"/>
                </a:solidFill>
                <a:latin typeface="Century Gothic"/>
                <a:cs typeface="Century Gothic"/>
              </a:rPr>
              <a:t> with Design Thinking</a:t>
            </a:r>
            <a:endParaRPr sz="2454" dirty="0">
              <a:latin typeface="Century Gothic"/>
              <a:cs typeface="Century Gothic"/>
            </a:endParaRPr>
          </a:p>
        </p:txBody>
      </p:sp>
      <p:grpSp>
        <p:nvGrpSpPr>
          <p:cNvPr id="54" name="object 54"/>
          <p:cNvGrpSpPr/>
          <p:nvPr/>
        </p:nvGrpSpPr>
        <p:grpSpPr>
          <a:xfrm>
            <a:off x="3446318" y="5814294"/>
            <a:ext cx="5299364" cy="969818"/>
            <a:chOff x="0" y="8636000"/>
            <a:chExt cx="7772400" cy="1422400"/>
          </a:xfrm>
        </p:grpSpPr>
        <p:sp>
          <p:nvSpPr>
            <p:cNvPr id="55" name="object 55"/>
            <p:cNvSpPr/>
            <p:nvPr/>
          </p:nvSpPr>
          <p:spPr>
            <a:xfrm>
              <a:off x="0" y="8940800"/>
              <a:ext cx="7772400" cy="1117600"/>
            </a:xfrm>
            <a:custGeom>
              <a:avLst/>
              <a:gdLst/>
              <a:ahLst/>
              <a:cxnLst/>
              <a:rect l="l" t="t" r="r" b="b"/>
              <a:pathLst>
                <a:path w="7772400" h="1117600">
                  <a:moveTo>
                    <a:pt x="7772400" y="0"/>
                  </a:moveTo>
                  <a:lnTo>
                    <a:pt x="0" y="0"/>
                  </a:lnTo>
                  <a:lnTo>
                    <a:pt x="0" y="1117600"/>
                  </a:lnTo>
                  <a:lnTo>
                    <a:pt x="7772400" y="1117600"/>
                  </a:lnTo>
                  <a:lnTo>
                    <a:pt x="7772400" y="0"/>
                  </a:lnTo>
                  <a:close/>
                </a:path>
              </a:pathLst>
            </a:custGeom>
            <a:solidFill>
              <a:srgbClr val="007A92"/>
            </a:solidFill>
          </p:spPr>
          <p:txBody>
            <a:bodyPr wrap="square" lIns="0" tIns="0" rIns="0" bIns="0" rtlCol="0"/>
            <a:lstStyle/>
            <a:p>
              <a:endParaRPr sz="1227"/>
            </a:p>
          </p:txBody>
        </p:sp>
        <p:sp>
          <p:nvSpPr>
            <p:cNvPr id="56" name="object 56"/>
            <p:cNvSpPr/>
            <p:nvPr/>
          </p:nvSpPr>
          <p:spPr>
            <a:xfrm>
              <a:off x="704848" y="8655050"/>
              <a:ext cx="571500" cy="571500"/>
            </a:xfrm>
            <a:custGeom>
              <a:avLst/>
              <a:gdLst/>
              <a:ahLst/>
              <a:cxnLst/>
              <a:rect l="l" t="t" r="r" b="b"/>
              <a:pathLst>
                <a:path w="571500" h="571500">
                  <a:moveTo>
                    <a:pt x="285750" y="0"/>
                  </a:moveTo>
                  <a:lnTo>
                    <a:pt x="239459" y="3746"/>
                  </a:lnTo>
                  <a:lnTo>
                    <a:pt x="195525" y="14592"/>
                  </a:lnTo>
                  <a:lnTo>
                    <a:pt x="154540" y="31943"/>
                  </a:lnTo>
                  <a:lnTo>
                    <a:pt x="117096" y="55207"/>
                  </a:lnTo>
                  <a:lnTo>
                    <a:pt x="83786" y="83791"/>
                  </a:lnTo>
                  <a:lnTo>
                    <a:pt x="55204" y="117101"/>
                  </a:lnTo>
                  <a:lnTo>
                    <a:pt x="31941" y="154545"/>
                  </a:lnTo>
                  <a:lnTo>
                    <a:pt x="14591" y="195530"/>
                  </a:lnTo>
                  <a:lnTo>
                    <a:pt x="3746" y="239462"/>
                  </a:lnTo>
                  <a:lnTo>
                    <a:pt x="0" y="285750"/>
                  </a:lnTo>
                  <a:lnTo>
                    <a:pt x="3746" y="332037"/>
                  </a:lnTo>
                  <a:lnTo>
                    <a:pt x="14591" y="375969"/>
                  </a:lnTo>
                  <a:lnTo>
                    <a:pt x="31941" y="416954"/>
                  </a:lnTo>
                  <a:lnTo>
                    <a:pt x="55204" y="454398"/>
                  </a:lnTo>
                  <a:lnTo>
                    <a:pt x="83786" y="487708"/>
                  </a:lnTo>
                  <a:lnTo>
                    <a:pt x="117096" y="516292"/>
                  </a:lnTo>
                  <a:lnTo>
                    <a:pt x="154540" y="539556"/>
                  </a:lnTo>
                  <a:lnTo>
                    <a:pt x="195525" y="556907"/>
                  </a:lnTo>
                  <a:lnTo>
                    <a:pt x="239459" y="567753"/>
                  </a:lnTo>
                  <a:lnTo>
                    <a:pt x="285750" y="571500"/>
                  </a:lnTo>
                  <a:lnTo>
                    <a:pt x="332040" y="567753"/>
                  </a:lnTo>
                  <a:lnTo>
                    <a:pt x="375974" y="556907"/>
                  </a:lnTo>
                  <a:lnTo>
                    <a:pt x="416959" y="539556"/>
                  </a:lnTo>
                  <a:lnTo>
                    <a:pt x="454403" y="516292"/>
                  </a:lnTo>
                  <a:lnTo>
                    <a:pt x="487713" y="487708"/>
                  </a:lnTo>
                  <a:lnTo>
                    <a:pt x="516295" y="454398"/>
                  </a:lnTo>
                  <a:lnTo>
                    <a:pt x="539558" y="416954"/>
                  </a:lnTo>
                  <a:lnTo>
                    <a:pt x="556908" y="375969"/>
                  </a:lnTo>
                  <a:lnTo>
                    <a:pt x="567753" y="332037"/>
                  </a:lnTo>
                  <a:lnTo>
                    <a:pt x="571500" y="285750"/>
                  </a:lnTo>
                  <a:lnTo>
                    <a:pt x="567753" y="239462"/>
                  </a:lnTo>
                  <a:lnTo>
                    <a:pt x="556908" y="195530"/>
                  </a:lnTo>
                  <a:lnTo>
                    <a:pt x="539558" y="154545"/>
                  </a:lnTo>
                  <a:lnTo>
                    <a:pt x="516295" y="117101"/>
                  </a:lnTo>
                  <a:lnTo>
                    <a:pt x="487713" y="83791"/>
                  </a:lnTo>
                  <a:lnTo>
                    <a:pt x="454403" y="55207"/>
                  </a:lnTo>
                  <a:lnTo>
                    <a:pt x="416959" y="31943"/>
                  </a:lnTo>
                  <a:lnTo>
                    <a:pt x="375974" y="14592"/>
                  </a:lnTo>
                  <a:lnTo>
                    <a:pt x="332040" y="3746"/>
                  </a:lnTo>
                  <a:lnTo>
                    <a:pt x="285750" y="0"/>
                  </a:lnTo>
                  <a:close/>
                </a:path>
              </a:pathLst>
            </a:custGeom>
            <a:solidFill>
              <a:srgbClr val="FFFFFF"/>
            </a:solidFill>
          </p:spPr>
          <p:txBody>
            <a:bodyPr wrap="square" lIns="0" tIns="0" rIns="0" bIns="0" rtlCol="0"/>
            <a:lstStyle/>
            <a:p>
              <a:endParaRPr sz="1227"/>
            </a:p>
          </p:txBody>
        </p:sp>
        <p:sp>
          <p:nvSpPr>
            <p:cNvPr id="57" name="object 57"/>
            <p:cNvSpPr/>
            <p:nvPr/>
          </p:nvSpPr>
          <p:spPr>
            <a:xfrm>
              <a:off x="704848" y="8655050"/>
              <a:ext cx="571500" cy="571500"/>
            </a:xfrm>
            <a:custGeom>
              <a:avLst/>
              <a:gdLst/>
              <a:ahLst/>
              <a:cxnLst/>
              <a:rect l="l" t="t" r="r" b="b"/>
              <a:pathLst>
                <a:path w="571500" h="571500">
                  <a:moveTo>
                    <a:pt x="285750" y="571500"/>
                  </a:moveTo>
                  <a:lnTo>
                    <a:pt x="332040" y="567753"/>
                  </a:lnTo>
                  <a:lnTo>
                    <a:pt x="375974" y="556907"/>
                  </a:lnTo>
                  <a:lnTo>
                    <a:pt x="416959" y="539556"/>
                  </a:lnTo>
                  <a:lnTo>
                    <a:pt x="454403" y="516292"/>
                  </a:lnTo>
                  <a:lnTo>
                    <a:pt x="487713" y="487708"/>
                  </a:lnTo>
                  <a:lnTo>
                    <a:pt x="516295" y="454398"/>
                  </a:lnTo>
                  <a:lnTo>
                    <a:pt x="539558" y="416954"/>
                  </a:lnTo>
                  <a:lnTo>
                    <a:pt x="556908" y="375969"/>
                  </a:lnTo>
                  <a:lnTo>
                    <a:pt x="567753" y="332037"/>
                  </a:lnTo>
                  <a:lnTo>
                    <a:pt x="571500" y="285750"/>
                  </a:lnTo>
                  <a:lnTo>
                    <a:pt x="567753" y="239462"/>
                  </a:lnTo>
                  <a:lnTo>
                    <a:pt x="556908" y="195530"/>
                  </a:lnTo>
                  <a:lnTo>
                    <a:pt x="539558" y="154545"/>
                  </a:lnTo>
                  <a:lnTo>
                    <a:pt x="516295" y="117101"/>
                  </a:lnTo>
                  <a:lnTo>
                    <a:pt x="487713" y="83791"/>
                  </a:lnTo>
                  <a:lnTo>
                    <a:pt x="454403" y="55207"/>
                  </a:lnTo>
                  <a:lnTo>
                    <a:pt x="416959" y="31943"/>
                  </a:lnTo>
                  <a:lnTo>
                    <a:pt x="375974" y="14592"/>
                  </a:lnTo>
                  <a:lnTo>
                    <a:pt x="332040" y="3746"/>
                  </a:lnTo>
                  <a:lnTo>
                    <a:pt x="285750" y="0"/>
                  </a:lnTo>
                  <a:lnTo>
                    <a:pt x="239459" y="3746"/>
                  </a:lnTo>
                  <a:lnTo>
                    <a:pt x="195525" y="14592"/>
                  </a:lnTo>
                  <a:lnTo>
                    <a:pt x="154540" y="31943"/>
                  </a:lnTo>
                  <a:lnTo>
                    <a:pt x="117096" y="55207"/>
                  </a:lnTo>
                  <a:lnTo>
                    <a:pt x="83786" y="83791"/>
                  </a:lnTo>
                  <a:lnTo>
                    <a:pt x="55204" y="117101"/>
                  </a:lnTo>
                  <a:lnTo>
                    <a:pt x="31941" y="154545"/>
                  </a:lnTo>
                  <a:lnTo>
                    <a:pt x="14591" y="195530"/>
                  </a:lnTo>
                  <a:lnTo>
                    <a:pt x="3746" y="239462"/>
                  </a:lnTo>
                  <a:lnTo>
                    <a:pt x="0" y="285750"/>
                  </a:lnTo>
                  <a:lnTo>
                    <a:pt x="3746" y="332037"/>
                  </a:lnTo>
                  <a:lnTo>
                    <a:pt x="14591" y="375969"/>
                  </a:lnTo>
                  <a:lnTo>
                    <a:pt x="31941" y="416954"/>
                  </a:lnTo>
                  <a:lnTo>
                    <a:pt x="55204" y="454398"/>
                  </a:lnTo>
                  <a:lnTo>
                    <a:pt x="83786" y="487708"/>
                  </a:lnTo>
                  <a:lnTo>
                    <a:pt x="117096" y="516292"/>
                  </a:lnTo>
                  <a:lnTo>
                    <a:pt x="154540" y="539556"/>
                  </a:lnTo>
                  <a:lnTo>
                    <a:pt x="195525" y="556907"/>
                  </a:lnTo>
                  <a:lnTo>
                    <a:pt x="239459" y="567753"/>
                  </a:lnTo>
                  <a:lnTo>
                    <a:pt x="285750" y="571500"/>
                  </a:lnTo>
                  <a:close/>
                </a:path>
              </a:pathLst>
            </a:custGeom>
            <a:ln w="38100">
              <a:solidFill>
                <a:srgbClr val="007A92"/>
              </a:solidFill>
            </a:ln>
          </p:spPr>
          <p:txBody>
            <a:bodyPr wrap="square" lIns="0" tIns="0" rIns="0" bIns="0" rtlCol="0"/>
            <a:lstStyle/>
            <a:p>
              <a:endParaRPr sz="1227"/>
            </a:p>
          </p:txBody>
        </p:sp>
        <p:sp>
          <p:nvSpPr>
            <p:cNvPr id="58" name="object 58"/>
            <p:cNvSpPr/>
            <p:nvPr/>
          </p:nvSpPr>
          <p:spPr>
            <a:xfrm>
              <a:off x="884307" y="8836126"/>
              <a:ext cx="235301" cy="235301"/>
            </a:xfrm>
            <a:prstGeom prst="rect">
              <a:avLst/>
            </a:prstGeom>
            <a:blipFill>
              <a:blip r:embed="rId2" cstate="print"/>
              <a:stretch>
                <a:fillRect/>
              </a:stretch>
            </a:blipFill>
          </p:spPr>
          <p:txBody>
            <a:bodyPr wrap="square" lIns="0" tIns="0" rIns="0" bIns="0" rtlCol="0"/>
            <a:lstStyle/>
            <a:p>
              <a:endParaRPr sz="1227"/>
            </a:p>
          </p:txBody>
        </p:sp>
      </p:grpSp>
      <p:sp>
        <p:nvSpPr>
          <p:cNvPr id="59" name="object 59"/>
          <p:cNvSpPr txBox="1"/>
          <p:nvPr/>
        </p:nvSpPr>
        <p:spPr>
          <a:xfrm>
            <a:off x="3905249" y="6272095"/>
            <a:ext cx="4719958" cy="390754"/>
          </a:xfrm>
          <a:prstGeom prst="rect">
            <a:avLst/>
          </a:prstGeom>
        </p:spPr>
        <p:txBody>
          <a:bodyPr vert="horz" wrap="square" lIns="0" tIns="21215" rIns="0" bIns="0" rtlCol="0">
            <a:spAutoFit/>
          </a:bodyPr>
          <a:lstStyle/>
          <a:p>
            <a:pPr marL="8659">
              <a:spcBef>
                <a:spcPts val="167"/>
              </a:spcBef>
            </a:pPr>
            <a:r>
              <a:rPr lang="en-US" sz="1200" b="1" spc="136" dirty="0">
                <a:solidFill>
                  <a:schemeClr val="bg1"/>
                </a:solidFill>
                <a:cs typeface="Century Gothic"/>
              </a:rPr>
              <a:t>Adapted from: IDEO</a:t>
            </a:r>
            <a:r>
              <a:rPr lang="en-US" sz="1200" dirty="0">
                <a:solidFill>
                  <a:schemeClr val="bg1"/>
                </a:solidFill>
                <a:ea typeface="Calibri" panose="020F0502020204030204" pitchFamily="34" charset="0"/>
                <a:cs typeface="Times New Roman" panose="02020603050405020304" pitchFamily="18" charset="0"/>
              </a:rPr>
              <a:t>. (2015). Design thinking for libraries. </a:t>
            </a:r>
            <a:r>
              <a:rPr lang="en-US" sz="1200" u="sng" dirty="0">
                <a:solidFill>
                  <a:schemeClr val="bg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http://designthinkingforlibraries.com/</a:t>
            </a:r>
            <a:r>
              <a:rPr lang="en-US" sz="1200" dirty="0">
                <a:solidFill>
                  <a:schemeClr val="bg1"/>
                </a:solidFill>
                <a:ea typeface="Calibri" panose="020F0502020204030204" pitchFamily="34" charset="0"/>
                <a:cs typeface="Times New Roman" panose="02020603050405020304" pitchFamily="18" charset="0"/>
              </a:rPr>
              <a:t>. </a:t>
            </a:r>
            <a:r>
              <a:rPr lang="en-US" sz="1200" b="1" spc="136" dirty="0">
                <a:solidFill>
                  <a:schemeClr val="bg1"/>
                </a:solidFill>
                <a:cs typeface="Century Gothic"/>
              </a:rPr>
              <a:t> </a:t>
            </a:r>
            <a:endParaRPr lang="en-US" sz="1200" dirty="0">
              <a:solidFill>
                <a:schemeClr val="bg1"/>
              </a:solidFill>
              <a:cs typeface="Palatino Linotyp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2488"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 name="object 3"/>
          <p:cNvSpPr/>
          <p:nvPr/>
        </p:nvSpPr>
        <p:spPr>
          <a:xfrm>
            <a:off x="6252189"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4" name="object 4"/>
          <p:cNvSpPr/>
          <p:nvPr/>
        </p:nvSpPr>
        <p:spPr>
          <a:xfrm>
            <a:off x="6531891"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5" name="object 5"/>
          <p:cNvSpPr/>
          <p:nvPr/>
        </p:nvSpPr>
        <p:spPr>
          <a:xfrm>
            <a:off x="6811594"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6" name="object 6"/>
          <p:cNvSpPr/>
          <p:nvPr/>
        </p:nvSpPr>
        <p:spPr>
          <a:xfrm>
            <a:off x="7091296"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7" name="object 7"/>
          <p:cNvSpPr/>
          <p:nvPr/>
        </p:nvSpPr>
        <p:spPr>
          <a:xfrm>
            <a:off x="7370998"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8" name="object 8"/>
          <p:cNvSpPr/>
          <p:nvPr/>
        </p:nvSpPr>
        <p:spPr>
          <a:xfrm>
            <a:off x="7650699"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9" name="object 9"/>
          <p:cNvSpPr/>
          <p:nvPr/>
        </p:nvSpPr>
        <p:spPr>
          <a:xfrm>
            <a:off x="7930401"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0" name="object 10"/>
          <p:cNvSpPr/>
          <p:nvPr/>
        </p:nvSpPr>
        <p:spPr>
          <a:xfrm>
            <a:off x="8210103"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1" name="object 11"/>
          <p:cNvSpPr/>
          <p:nvPr/>
        </p:nvSpPr>
        <p:spPr>
          <a:xfrm>
            <a:off x="6667293"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2" name="object 12"/>
          <p:cNvSpPr/>
          <p:nvPr/>
        </p:nvSpPr>
        <p:spPr>
          <a:xfrm>
            <a:off x="6946995"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3" name="object 13"/>
          <p:cNvSpPr/>
          <p:nvPr/>
        </p:nvSpPr>
        <p:spPr>
          <a:xfrm>
            <a:off x="7226696"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4" name="object 14"/>
          <p:cNvSpPr/>
          <p:nvPr/>
        </p:nvSpPr>
        <p:spPr>
          <a:xfrm>
            <a:off x="7506399"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5" name="object 15"/>
          <p:cNvSpPr/>
          <p:nvPr/>
        </p:nvSpPr>
        <p:spPr>
          <a:xfrm>
            <a:off x="7786101"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6" name="object 16"/>
          <p:cNvSpPr/>
          <p:nvPr/>
        </p:nvSpPr>
        <p:spPr>
          <a:xfrm>
            <a:off x="8065803"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7" name="object 17"/>
          <p:cNvSpPr/>
          <p:nvPr/>
        </p:nvSpPr>
        <p:spPr>
          <a:xfrm>
            <a:off x="8345505"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8" name="object 18"/>
          <p:cNvSpPr/>
          <p:nvPr/>
        </p:nvSpPr>
        <p:spPr>
          <a:xfrm>
            <a:off x="8625207" y="91969"/>
            <a:ext cx="120794" cy="241156"/>
          </a:xfrm>
          <a:custGeom>
            <a:avLst/>
            <a:gdLst/>
            <a:ahLst/>
            <a:cxnLst/>
            <a:rect l="l" t="t" r="r" b="b"/>
            <a:pathLst>
              <a:path w="177165" h="353695">
                <a:moveTo>
                  <a:pt x="176696" y="0"/>
                </a:moveTo>
                <a:lnTo>
                  <a:pt x="0" y="176696"/>
                </a:lnTo>
                <a:lnTo>
                  <a:pt x="176696" y="353380"/>
                </a:lnTo>
              </a:path>
            </a:pathLst>
          </a:custGeom>
          <a:ln w="5715">
            <a:solidFill>
              <a:srgbClr val="E5F1F4"/>
            </a:solidFill>
          </a:ln>
        </p:spPr>
        <p:txBody>
          <a:bodyPr wrap="square" lIns="0" tIns="0" rIns="0" bIns="0" rtlCol="0"/>
          <a:lstStyle/>
          <a:p>
            <a:endParaRPr sz="1227"/>
          </a:p>
        </p:txBody>
      </p:sp>
      <p:sp>
        <p:nvSpPr>
          <p:cNvPr id="19" name="object 19"/>
          <p:cNvSpPr/>
          <p:nvPr/>
        </p:nvSpPr>
        <p:spPr>
          <a:xfrm>
            <a:off x="5972488"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0" name="object 20"/>
          <p:cNvSpPr/>
          <p:nvPr/>
        </p:nvSpPr>
        <p:spPr>
          <a:xfrm>
            <a:off x="6252189"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1" name="object 21"/>
          <p:cNvSpPr/>
          <p:nvPr/>
        </p:nvSpPr>
        <p:spPr>
          <a:xfrm>
            <a:off x="6531891"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2" name="object 22"/>
          <p:cNvSpPr/>
          <p:nvPr/>
        </p:nvSpPr>
        <p:spPr>
          <a:xfrm>
            <a:off x="6811594"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solidFill>
            <a:srgbClr val="E5F1F4"/>
          </a:solidFill>
        </p:spPr>
        <p:txBody>
          <a:bodyPr wrap="square" lIns="0" tIns="0" rIns="0" bIns="0" rtlCol="0"/>
          <a:lstStyle/>
          <a:p>
            <a:endParaRPr sz="1227"/>
          </a:p>
        </p:txBody>
      </p:sp>
      <p:sp>
        <p:nvSpPr>
          <p:cNvPr id="23" name="object 23"/>
          <p:cNvSpPr/>
          <p:nvPr/>
        </p:nvSpPr>
        <p:spPr>
          <a:xfrm>
            <a:off x="7091296"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4" name="object 24"/>
          <p:cNvSpPr/>
          <p:nvPr/>
        </p:nvSpPr>
        <p:spPr>
          <a:xfrm>
            <a:off x="7370998"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5" name="object 25"/>
          <p:cNvSpPr/>
          <p:nvPr/>
        </p:nvSpPr>
        <p:spPr>
          <a:xfrm>
            <a:off x="7650699"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6" name="object 26"/>
          <p:cNvSpPr/>
          <p:nvPr/>
        </p:nvSpPr>
        <p:spPr>
          <a:xfrm>
            <a:off x="7930401"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7" name="object 27"/>
          <p:cNvSpPr/>
          <p:nvPr/>
        </p:nvSpPr>
        <p:spPr>
          <a:xfrm>
            <a:off x="8210103"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8" name="object 28"/>
          <p:cNvSpPr/>
          <p:nvPr/>
        </p:nvSpPr>
        <p:spPr>
          <a:xfrm>
            <a:off x="5831359"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9" name="object 29"/>
          <p:cNvSpPr/>
          <p:nvPr/>
        </p:nvSpPr>
        <p:spPr>
          <a:xfrm>
            <a:off x="6111060"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0" name="object 30"/>
          <p:cNvSpPr/>
          <p:nvPr/>
        </p:nvSpPr>
        <p:spPr>
          <a:xfrm>
            <a:off x="6390762"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solidFill>
            <a:srgbClr val="E5F1F4"/>
          </a:solidFill>
        </p:spPr>
        <p:txBody>
          <a:bodyPr wrap="square" lIns="0" tIns="0" rIns="0" bIns="0" rtlCol="0"/>
          <a:lstStyle/>
          <a:p>
            <a:endParaRPr sz="1227"/>
          </a:p>
        </p:txBody>
      </p:sp>
      <p:sp>
        <p:nvSpPr>
          <p:cNvPr id="31" name="object 31"/>
          <p:cNvSpPr/>
          <p:nvPr/>
        </p:nvSpPr>
        <p:spPr>
          <a:xfrm>
            <a:off x="6670464"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2" name="object 32"/>
          <p:cNvSpPr/>
          <p:nvPr/>
        </p:nvSpPr>
        <p:spPr>
          <a:xfrm>
            <a:off x="6950166"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3" name="object 33"/>
          <p:cNvSpPr/>
          <p:nvPr/>
        </p:nvSpPr>
        <p:spPr>
          <a:xfrm>
            <a:off x="7229868"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4" name="object 34"/>
          <p:cNvSpPr/>
          <p:nvPr/>
        </p:nvSpPr>
        <p:spPr>
          <a:xfrm>
            <a:off x="7509571"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5" name="object 35"/>
          <p:cNvSpPr/>
          <p:nvPr/>
        </p:nvSpPr>
        <p:spPr>
          <a:xfrm>
            <a:off x="7789271"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6" name="object 36"/>
          <p:cNvSpPr/>
          <p:nvPr/>
        </p:nvSpPr>
        <p:spPr>
          <a:xfrm>
            <a:off x="8068974"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7" name="object 37"/>
          <p:cNvSpPr/>
          <p:nvPr/>
        </p:nvSpPr>
        <p:spPr>
          <a:xfrm>
            <a:off x="6526164"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38" name="object 38"/>
          <p:cNvSpPr/>
          <p:nvPr/>
        </p:nvSpPr>
        <p:spPr>
          <a:xfrm>
            <a:off x="6805866"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39" name="object 39"/>
          <p:cNvSpPr/>
          <p:nvPr/>
        </p:nvSpPr>
        <p:spPr>
          <a:xfrm>
            <a:off x="7085568"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0" name="object 40"/>
          <p:cNvSpPr/>
          <p:nvPr/>
        </p:nvSpPr>
        <p:spPr>
          <a:xfrm>
            <a:off x="7365270"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1" name="object 41"/>
          <p:cNvSpPr/>
          <p:nvPr/>
        </p:nvSpPr>
        <p:spPr>
          <a:xfrm>
            <a:off x="7644971"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2" name="object 42"/>
          <p:cNvSpPr/>
          <p:nvPr/>
        </p:nvSpPr>
        <p:spPr>
          <a:xfrm>
            <a:off x="7924673"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3" name="object 43"/>
          <p:cNvSpPr/>
          <p:nvPr/>
        </p:nvSpPr>
        <p:spPr>
          <a:xfrm>
            <a:off x="8204375"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4" name="object 44"/>
          <p:cNvSpPr/>
          <p:nvPr/>
        </p:nvSpPr>
        <p:spPr>
          <a:xfrm>
            <a:off x="8484078"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5" name="object 45"/>
          <p:cNvSpPr txBox="1"/>
          <p:nvPr/>
        </p:nvSpPr>
        <p:spPr>
          <a:xfrm>
            <a:off x="1428173" y="1827066"/>
            <a:ext cx="9335654" cy="3240397"/>
          </a:xfrm>
          <a:prstGeom prst="rect">
            <a:avLst/>
          </a:prstGeom>
        </p:spPr>
        <p:txBody>
          <a:bodyPr vert="horz" wrap="square" lIns="0" tIns="8659" rIns="0" bIns="0" rtlCol="0">
            <a:spAutoFit/>
          </a:bodyPr>
          <a:lstStyle/>
          <a:p>
            <a:pPr marL="0" marR="0">
              <a:spcBef>
                <a:spcPts val="600"/>
              </a:spcBef>
              <a:spcAft>
                <a:spcPts val="0"/>
              </a:spcAft>
            </a:pPr>
            <a:r>
              <a:rPr lang="en-US" sz="2000" b="1" i="1" dirty="0">
                <a:effectLst/>
                <a:latin typeface="Times New Roman" panose="02020603050405020304" pitchFamily="18" charset="0"/>
                <a:ea typeface="Trebuchet MS" panose="020B0603020202020204" pitchFamily="34" charset="0"/>
                <a:cs typeface="Trebuchet MS" panose="020B0603020202020204" pitchFamily="34" charset="0"/>
              </a:rPr>
              <a:t>Too broad: </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How might we get teenagers to come to the library?</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600"/>
              </a:spcBef>
              <a:spcAft>
                <a:spcPts val="0"/>
              </a:spcAft>
            </a:pPr>
            <a:r>
              <a:rPr lang="en-US" sz="2000" b="1" i="1" dirty="0">
                <a:effectLst/>
                <a:latin typeface="Times New Roman" panose="02020603050405020304" pitchFamily="18" charset="0"/>
                <a:ea typeface="Trebuchet MS" panose="020B0603020202020204" pitchFamily="34" charset="0"/>
                <a:cs typeface="Trebuchet MS" panose="020B0603020202020204" pitchFamily="34" charset="0"/>
              </a:rPr>
              <a:t>Too narrow: </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How might we create digital skills classes for teenagers?</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600"/>
              </a:spcBef>
              <a:spcAft>
                <a:spcPts val="0"/>
              </a:spcAft>
            </a:pPr>
            <a:r>
              <a:rPr lang="en-US" sz="2000" b="1" i="1" dirty="0">
                <a:effectLst/>
                <a:latin typeface="Times New Roman" panose="02020603050405020304" pitchFamily="18" charset="0"/>
                <a:ea typeface="Trebuchet MS" panose="020B0603020202020204" pitchFamily="34" charset="0"/>
                <a:cs typeface="Trebuchet MS" panose="020B0603020202020204" pitchFamily="34" charset="0"/>
              </a:rPr>
              <a:t>Just right: </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How might we create relevant digital services for underserved teenagers who visit the library after school?</a:t>
            </a:r>
          </a:p>
          <a:p>
            <a:pPr marL="0" marR="0">
              <a:spcBef>
                <a:spcPts val="600"/>
              </a:spcBef>
              <a:spcAft>
                <a:spcPts val="0"/>
              </a:spcAft>
            </a:pPr>
            <a:endParaRPr lang="en-US" sz="2000" dirty="0">
              <a:latin typeface="Times New Roman" panose="02020603050405020304" pitchFamily="18" charset="0"/>
              <a:ea typeface="Trebuchet MS" panose="020B0603020202020204" pitchFamily="34" charset="0"/>
              <a:cs typeface="Trebuchet MS" panose="020B0603020202020204" pitchFamily="34" charset="0"/>
            </a:endParaRPr>
          </a:p>
          <a:p>
            <a:pPr marL="0" marR="0">
              <a:spcBef>
                <a:spcPts val="600"/>
              </a:spcBef>
              <a:spcAft>
                <a:spcPts val="0"/>
              </a:spcAft>
            </a:pPr>
            <a:r>
              <a:rPr lang="en-US" sz="2000" dirty="0">
                <a:latin typeface="Times New Roman" panose="02020603050405020304" pitchFamily="18" charset="0"/>
                <a:ea typeface="Trebuchet MS" panose="020B0603020202020204" pitchFamily="34" charset="0"/>
                <a:cs typeface="Trebuchet MS" panose="020B0603020202020204" pitchFamily="34" charset="0"/>
              </a:rPr>
              <a:t>Consider:</a:t>
            </a:r>
          </a:p>
          <a:p>
            <a:pPr marL="742950" lvl="1" indent="-285750">
              <a:spcBef>
                <a:spcPts val="600"/>
              </a:spcBef>
              <a:buFont typeface="Arial" panose="020B0604020202020204" pitchFamily="34" charset="0"/>
              <a:buChar char="•"/>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Why is the </a:t>
            </a:r>
            <a:r>
              <a:rPr lang="en-US" sz="2000" dirty="0">
                <a:latin typeface="Times New Roman" panose="02020603050405020304" pitchFamily="18" charset="0"/>
                <a:ea typeface="Trebuchet MS" panose="020B0603020202020204" pitchFamily="34" charset="0"/>
                <a:cs typeface="Trebuchet MS" panose="020B0603020202020204" pitchFamily="34" charset="0"/>
              </a:rPr>
              <a:t>“</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too broad” question too broad to be a good “How Might We” question?</a:t>
            </a:r>
          </a:p>
          <a:p>
            <a:pPr marL="742950" lvl="1" indent="-285750">
              <a:spcBef>
                <a:spcPts val="600"/>
              </a:spcBef>
              <a:buFont typeface="Arial" panose="020B0604020202020204" pitchFamily="34" charset="0"/>
              <a:buChar char="•"/>
            </a:pPr>
            <a:r>
              <a:rPr lang="en-US" sz="2000" dirty="0">
                <a:latin typeface="Times New Roman" panose="02020603050405020304" pitchFamily="18" charset="0"/>
                <a:ea typeface="Trebuchet MS" panose="020B0603020202020204" pitchFamily="34" charset="0"/>
                <a:cs typeface="Trebuchet MS" panose="020B0603020202020204" pitchFamily="34" charset="0"/>
              </a:rPr>
              <a:t>Why is the “too narrow” question too narrow to be a good “How Might We” question?</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46" name="object 46"/>
          <p:cNvSpPr txBox="1"/>
          <p:nvPr/>
        </p:nvSpPr>
        <p:spPr>
          <a:xfrm>
            <a:off x="2529526" y="998103"/>
            <a:ext cx="7132948" cy="439631"/>
          </a:xfrm>
          <a:prstGeom prst="rect">
            <a:avLst/>
          </a:prstGeom>
        </p:spPr>
        <p:txBody>
          <a:bodyPr vert="horz" wrap="square" lIns="0" tIns="8659" rIns="0" bIns="0" rtlCol="0">
            <a:spAutoFit/>
          </a:bodyPr>
          <a:lstStyle/>
          <a:p>
            <a:pPr marL="8659">
              <a:spcBef>
                <a:spcPts val="68"/>
              </a:spcBef>
              <a:tabLst>
                <a:tab pos="2018380" algn="l"/>
              </a:tabLst>
            </a:pPr>
            <a:r>
              <a:rPr lang="en-US" sz="2800" b="1" spc="3" dirty="0">
                <a:solidFill>
                  <a:srgbClr val="007A92"/>
                </a:solidFill>
                <a:latin typeface="Century Gothic"/>
                <a:cs typeface="Century Gothic"/>
              </a:rPr>
              <a:t>“How Might We” Questions: Example #1</a:t>
            </a:r>
            <a:endParaRPr sz="2800" dirty="0">
              <a:latin typeface="Century Gothic"/>
              <a:cs typeface="Century Gothic"/>
            </a:endParaRPr>
          </a:p>
        </p:txBody>
      </p:sp>
      <p:grpSp>
        <p:nvGrpSpPr>
          <p:cNvPr id="54" name="object 54"/>
          <p:cNvGrpSpPr/>
          <p:nvPr/>
        </p:nvGrpSpPr>
        <p:grpSpPr>
          <a:xfrm>
            <a:off x="3446318" y="5814294"/>
            <a:ext cx="5299364" cy="969818"/>
            <a:chOff x="0" y="8636000"/>
            <a:chExt cx="7772400" cy="1422400"/>
          </a:xfrm>
        </p:grpSpPr>
        <p:sp>
          <p:nvSpPr>
            <p:cNvPr id="55" name="object 55"/>
            <p:cNvSpPr/>
            <p:nvPr/>
          </p:nvSpPr>
          <p:spPr>
            <a:xfrm>
              <a:off x="0" y="8940800"/>
              <a:ext cx="7772400" cy="1117600"/>
            </a:xfrm>
            <a:custGeom>
              <a:avLst/>
              <a:gdLst/>
              <a:ahLst/>
              <a:cxnLst/>
              <a:rect l="l" t="t" r="r" b="b"/>
              <a:pathLst>
                <a:path w="7772400" h="1117600">
                  <a:moveTo>
                    <a:pt x="7772400" y="0"/>
                  </a:moveTo>
                  <a:lnTo>
                    <a:pt x="0" y="0"/>
                  </a:lnTo>
                  <a:lnTo>
                    <a:pt x="0" y="1117600"/>
                  </a:lnTo>
                  <a:lnTo>
                    <a:pt x="7772400" y="1117600"/>
                  </a:lnTo>
                  <a:lnTo>
                    <a:pt x="7772400" y="0"/>
                  </a:lnTo>
                  <a:close/>
                </a:path>
              </a:pathLst>
            </a:custGeom>
            <a:solidFill>
              <a:srgbClr val="007A92"/>
            </a:solidFill>
          </p:spPr>
          <p:txBody>
            <a:bodyPr wrap="square" lIns="0" tIns="0" rIns="0" bIns="0" rtlCol="0"/>
            <a:lstStyle/>
            <a:p>
              <a:endParaRPr sz="1227"/>
            </a:p>
          </p:txBody>
        </p:sp>
        <p:sp>
          <p:nvSpPr>
            <p:cNvPr id="56" name="object 56"/>
            <p:cNvSpPr/>
            <p:nvPr/>
          </p:nvSpPr>
          <p:spPr>
            <a:xfrm>
              <a:off x="704848" y="8655050"/>
              <a:ext cx="571500" cy="571500"/>
            </a:xfrm>
            <a:custGeom>
              <a:avLst/>
              <a:gdLst/>
              <a:ahLst/>
              <a:cxnLst/>
              <a:rect l="l" t="t" r="r" b="b"/>
              <a:pathLst>
                <a:path w="571500" h="571500">
                  <a:moveTo>
                    <a:pt x="285750" y="0"/>
                  </a:moveTo>
                  <a:lnTo>
                    <a:pt x="239459" y="3746"/>
                  </a:lnTo>
                  <a:lnTo>
                    <a:pt x="195525" y="14592"/>
                  </a:lnTo>
                  <a:lnTo>
                    <a:pt x="154540" y="31943"/>
                  </a:lnTo>
                  <a:lnTo>
                    <a:pt x="117096" y="55207"/>
                  </a:lnTo>
                  <a:lnTo>
                    <a:pt x="83786" y="83791"/>
                  </a:lnTo>
                  <a:lnTo>
                    <a:pt x="55204" y="117101"/>
                  </a:lnTo>
                  <a:lnTo>
                    <a:pt x="31941" y="154545"/>
                  </a:lnTo>
                  <a:lnTo>
                    <a:pt x="14591" y="195530"/>
                  </a:lnTo>
                  <a:lnTo>
                    <a:pt x="3746" y="239462"/>
                  </a:lnTo>
                  <a:lnTo>
                    <a:pt x="0" y="285750"/>
                  </a:lnTo>
                  <a:lnTo>
                    <a:pt x="3746" y="332037"/>
                  </a:lnTo>
                  <a:lnTo>
                    <a:pt x="14591" y="375969"/>
                  </a:lnTo>
                  <a:lnTo>
                    <a:pt x="31941" y="416954"/>
                  </a:lnTo>
                  <a:lnTo>
                    <a:pt x="55204" y="454398"/>
                  </a:lnTo>
                  <a:lnTo>
                    <a:pt x="83786" y="487708"/>
                  </a:lnTo>
                  <a:lnTo>
                    <a:pt x="117096" y="516292"/>
                  </a:lnTo>
                  <a:lnTo>
                    <a:pt x="154540" y="539556"/>
                  </a:lnTo>
                  <a:lnTo>
                    <a:pt x="195525" y="556907"/>
                  </a:lnTo>
                  <a:lnTo>
                    <a:pt x="239459" y="567753"/>
                  </a:lnTo>
                  <a:lnTo>
                    <a:pt x="285750" y="571500"/>
                  </a:lnTo>
                  <a:lnTo>
                    <a:pt x="332040" y="567753"/>
                  </a:lnTo>
                  <a:lnTo>
                    <a:pt x="375974" y="556907"/>
                  </a:lnTo>
                  <a:lnTo>
                    <a:pt x="416959" y="539556"/>
                  </a:lnTo>
                  <a:lnTo>
                    <a:pt x="454403" y="516292"/>
                  </a:lnTo>
                  <a:lnTo>
                    <a:pt x="487713" y="487708"/>
                  </a:lnTo>
                  <a:lnTo>
                    <a:pt x="516295" y="454398"/>
                  </a:lnTo>
                  <a:lnTo>
                    <a:pt x="539558" y="416954"/>
                  </a:lnTo>
                  <a:lnTo>
                    <a:pt x="556908" y="375969"/>
                  </a:lnTo>
                  <a:lnTo>
                    <a:pt x="567753" y="332037"/>
                  </a:lnTo>
                  <a:lnTo>
                    <a:pt x="571500" y="285750"/>
                  </a:lnTo>
                  <a:lnTo>
                    <a:pt x="567753" y="239462"/>
                  </a:lnTo>
                  <a:lnTo>
                    <a:pt x="556908" y="195530"/>
                  </a:lnTo>
                  <a:lnTo>
                    <a:pt x="539558" y="154545"/>
                  </a:lnTo>
                  <a:lnTo>
                    <a:pt x="516295" y="117101"/>
                  </a:lnTo>
                  <a:lnTo>
                    <a:pt x="487713" y="83791"/>
                  </a:lnTo>
                  <a:lnTo>
                    <a:pt x="454403" y="55207"/>
                  </a:lnTo>
                  <a:lnTo>
                    <a:pt x="416959" y="31943"/>
                  </a:lnTo>
                  <a:lnTo>
                    <a:pt x="375974" y="14592"/>
                  </a:lnTo>
                  <a:lnTo>
                    <a:pt x="332040" y="3746"/>
                  </a:lnTo>
                  <a:lnTo>
                    <a:pt x="285750" y="0"/>
                  </a:lnTo>
                  <a:close/>
                </a:path>
              </a:pathLst>
            </a:custGeom>
            <a:solidFill>
              <a:srgbClr val="FFFFFF"/>
            </a:solidFill>
          </p:spPr>
          <p:txBody>
            <a:bodyPr wrap="square" lIns="0" tIns="0" rIns="0" bIns="0" rtlCol="0"/>
            <a:lstStyle/>
            <a:p>
              <a:endParaRPr sz="1227"/>
            </a:p>
          </p:txBody>
        </p:sp>
        <p:sp>
          <p:nvSpPr>
            <p:cNvPr id="57" name="object 57"/>
            <p:cNvSpPr/>
            <p:nvPr/>
          </p:nvSpPr>
          <p:spPr>
            <a:xfrm>
              <a:off x="704848" y="8655050"/>
              <a:ext cx="571500" cy="571500"/>
            </a:xfrm>
            <a:custGeom>
              <a:avLst/>
              <a:gdLst/>
              <a:ahLst/>
              <a:cxnLst/>
              <a:rect l="l" t="t" r="r" b="b"/>
              <a:pathLst>
                <a:path w="571500" h="571500">
                  <a:moveTo>
                    <a:pt x="285750" y="571500"/>
                  </a:moveTo>
                  <a:lnTo>
                    <a:pt x="332040" y="567753"/>
                  </a:lnTo>
                  <a:lnTo>
                    <a:pt x="375974" y="556907"/>
                  </a:lnTo>
                  <a:lnTo>
                    <a:pt x="416959" y="539556"/>
                  </a:lnTo>
                  <a:lnTo>
                    <a:pt x="454403" y="516292"/>
                  </a:lnTo>
                  <a:lnTo>
                    <a:pt x="487713" y="487708"/>
                  </a:lnTo>
                  <a:lnTo>
                    <a:pt x="516295" y="454398"/>
                  </a:lnTo>
                  <a:lnTo>
                    <a:pt x="539558" y="416954"/>
                  </a:lnTo>
                  <a:lnTo>
                    <a:pt x="556908" y="375969"/>
                  </a:lnTo>
                  <a:lnTo>
                    <a:pt x="567753" y="332037"/>
                  </a:lnTo>
                  <a:lnTo>
                    <a:pt x="571500" y="285750"/>
                  </a:lnTo>
                  <a:lnTo>
                    <a:pt x="567753" y="239462"/>
                  </a:lnTo>
                  <a:lnTo>
                    <a:pt x="556908" y="195530"/>
                  </a:lnTo>
                  <a:lnTo>
                    <a:pt x="539558" y="154545"/>
                  </a:lnTo>
                  <a:lnTo>
                    <a:pt x="516295" y="117101"/>
                  </a:lnTo>
                  <a:lnTo>
                    <a:pt x="487713" y="83791"/>
                  </a:lnTo>
                  <a:lnTo>
                    <a:pt x="454403" y="55207"/>
                  </a:lnTo>
                  <a:lnTo>
                    <a:pt x="416959" y="31943"/>
                  </a:lnTo>
                  <a:lnTo>
                    <a:pt x="375974" y="14592"/>
                  </a:lnTo>
                  <a:lnTo>
                    <a:pt x="332040" y="3746"/>
                  </a:lnTo>
                  <a:lnTo>
                    <a:pt x="285750" y="0"/>
                  </a:lnTo>
                  <a:lnTo>
                    <a:pt x="239459" y="3746"/>
                  </a:lnTo>
                  <a:lnTo>
                    <a:pt x="195525" y="14592"/>
                  </a:lnTo>
                  <a:lnTo>
                    <a:pt x="154540" y="31943"/>
                  </a:lnTo>
                  <a:lnTo>
                    <a:pt x="117096" y="55207"/>
                  </a:lnTo>
                  <a:lnTo>
                    <a:pt x="83786" y="83791"/>
                  </a:lnTo>
                  <a:lnTo>
                    <a:pt x="55204" y="117101"/>
                  </a:lnTo>
                  <a:lnTo>
                    <a:pt x="31941" y="154545"/>
                  </a:lnTo>
                  <a:lnTo>
                    <a:pt x="14591" y="195530"/>
                  </a:lnTo>
                  <a:lnTo>
                    <a:pt x="3746" y="239462"/>
                  </a:lnTo>
                  <a:lnTo>
                    <a:pt x="0" y="285750"/>
                  </a:lnTo>
                  <a:lnTo>
                    <a:pt x="3746" y="332037"/>
                  </a:lnTo>
                  <a:lnTo>
                    <a:pt x="14591" y="375969"/>
                  </a:lnTo>
                  <a:lnTo>
                    <a:pt x="31941" y="416954"/>
                  </a:lnTo>
                  <a:lnTo>
                    <a:pt x="55204" y="454398"/>
                  </a:lnTo>
                  <a:lnTo>
                    <a:pt x="83786" y="487708"/>
                  </a:lnTo>
                  <a:lnTo>
                    <a:pt x="117096" y="516292"/>
                  </a:lnTo>
                  <a:lnTo>
                    <a:pt x="154540" y="539556"/>
                  </a:lnTo>
                  <a:lnTo>
                    <a:pt x="195525" y="556907"/>
                  </a:lnTo>
                  <a:lnTo>
                    <a:pt x="239459" y="567753"/>
                  </a:lnTo>
                  <a:lnTo>
                    <a:pt x="285750" y="571500"/>
                  </a:lnTo>
                  <a:close/>
                </a:path>
              </a:pathLst>
            </a:custGeom>
            <a:ln w="38100">
              <a:solidFill>
                <a:srgbClr val="007A92"/>
              </a:solidFill>
            </a:ln>
          </p:spPr>
          <p:txBody>
            <a:bodyPr wrap="square" lIns="0" tIns="0" rIns="0" bIns="0" rtlCol="0"/>
            <a:lstStyle/>
            <a:p>
              <a:endParaRPr sz="1227"/>
            </a:p>
          </p:txBody>
        </p:sp>
        <p:sp>
          <p:nvSpPr>
            <p:cNvPr id="58" name="object 58"/>
            <p:cNvSpPr/>
            <p:nvPr/>
          </p:nvSpPr>
          <p:spPr>
            <a:xfrm>
              <a:off x="884307" y="8836126"/>
              <a:ext cx="235301" cy="235301"/>
            </a:xfrm>
            <a:prstGeom prst="rect">
              <a:avLst/>
            </a:prstGeom>
            <a:blipFill>
              <a:blip r:embed="rId2" cstate="print"/>
              <a:stretch>
                <a:fillRect/>
              </a:stretch>
            </a:blipFill>
          </p:spPr>
          <p:txBody>
            <a:bodyPr wrap="square" lIns="0" tIns="0" rIns="0" bIns="0" rtlCol="0"/>
            <a:lstStyle/>
            <a:p>
              <a:endParaRPr sz="1227"/>
            </a:p>
          </p:txBody>
        </p:sp>
      </p:grpSp>
      <p:sp>
        <p:nvSpPr>
          <p:cNvPr id="59" name="object 59"/>
          <p:cNvSpPr txBox="1"/>
          <p:nvPr/>
        </p:nvSpPr>
        <p:spPr>
          <a:xfrm>
            <a:off x="3905249" y="6272095"/>
            <a:ext cx="4719958" cy="390754"/>
          </a:xfrm>
          <a:prstGeom prst="rect">
            <a:avLst/>
          </a:prstGeom>
        </p:spPr>
        <p:txBody>
          <a:bodyPr vert="horz" wrap="square" lIns="0" tIns="21215" rIns="0" bIns="0" rtlCol="0">
            <a:spAutoFit/>
          </a:bodyPr>
          <a:lstStyle/>
          <a:p>
            <a:pPr marL="8659">
              <a:spcBef>
                <a:spcPts val="167"/>
              </a:spcBef>
            </a:pPr>
            <a:r>
              <a:rPr lang="en-US" sz="1200" b="1" spc="136" dirty="0">
                <a:solidFill>
                  <a:schemeClr val="bg1"/>
                </a:solidFill>
                <a:cs typeface="Century Gothic"/>
              </a:rPr>
              <a:t>Adapted from: IDEO</a:t>
            </a:r>
            <a:r>
              <a:rPr lang="en-US" sz="1200" dirty="0">
                <a:solidFill>
                  <a:schemeClr val="bg1"/>
                </a:solidFill>
                <a:ea typeface="Calibri" panose="020F0502020204030204" pitchFamily="34" charset="0"/>
                <a:cs typeface="Times New Roman" panose="02020603050405020304" pitchFamily="18" charset="0"/>
              </a:rPr>
              <a:t>. (2015). Design thinking for libraries. </a:t>
            </a:r>
            <a:r>
              <a:rPr lang="en-US" sz="1200" u="sng" dirty="0">
                <a:solidFill>
                  <a:schemeClr val="bg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http://designthinkingforlibraries.com/</a:t>
            </a:r>
            <a:r>
              <a:rPr lang="en-US" sz="1200" dirty="0">
                <a:solidFill>
                  <a:schemeClr val="bg1"/>
                </a:solidFill>
                <a:ea typeface="Calibri" panose="020F0502020204030204" pitchFamily="34" charset="0"/>
                <a:cs typeface="Times New Roman" panose="02020603050405020304" pitchFamily="18" charset="0"/>
              </a:rPr>
              <a:t>. </a:t>
            </a:r>
            <a:r>
              <a:rPr lang="en-US" sz="1200" b="1" spc="136" dirty="0">
                <a:solidFill>
                  <a:schemeClr val="bg1"/>
                </a:solidFill>
                <a:cs typeface="Century Gothic"/>
              </a:rPr>
              <a:t> </a:t>
            </a:r>
            <a:endParaRPr lang="en-US" sz="1200" dirty="0">
              <a:solidFill>
                <a:schemeClr val="bg1"/>
              </a:solidFill>
              <a:cs typeface="Palatino Linotype"/>
            </a:endParaRPr>
          </a:p>
        </p:txBody>
      </p:sp>
    </p:spTree>
    <p:extLst>
      <p:ext uri="{BB962C8B-B14F-4D97-AF65-F5344CB8AC3E}">
        <p14:creationId xmlns:p14="http://schemas.microsoft.com/office/powerpoint/2010/main" val="1324847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2488"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 name="object 3"/>
          <p:cNvSpPr/>
          <p:nvPr/>
        </p:nvSpPr>
        <p:spPr>
          <a:xfrm>
            <a:off x="6252189"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4" name="object 4"/>
          <p:cNvSpPr/>
          <p:nvPr/>
        </p:nvSpPr>
        <p:spPr>
          <a:xfrm>
            <a:off x="6531891"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5" name="object 5"/>
          <p:cNvSpPr/>
          <p:nvPr/>
        </p:nvSpPr>
        <p:spPr>
          <a:xfrm>
            <a:off x="6811594"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6" name="object 6"/>
          <p:cNvSpPr/>
          <p:nvPr/>
        </p:nvSpPr>
        <p:spPr>
          <a:xfrm>
            <a:off x="7091296"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7" name="object 7"/>
          <p:cNvSpPr/>
          <p:nvPr/>
        </p:nvSpPr>
        <p:spPr>
          <a:xfrm>
            <a:off x="7370998"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8" name="object 8"/>
          <p:cNvSpPr/>
          <p:nvPr/>
        </p:nvSpPr>
        <p:spPr>
          <a:xfrm>
            <a:off x="7650699"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9" name="object 9"/>
          <p:cNvSpPr/>
          <p:nvPr/>
        </p:nvSpPr>
        <p:spPr>
          <a:xfrm>
            <a:off x="7930401"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0" name="object 10"/>
          <p:cNvSpPr/>
          <p:nvPr/>
        </p:nvSpPr>
        <p:spPr>
          <a:xfrm>
            <a:off x="8210103" y="646824"/>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1" name="object 11"/>
          <p:cNvSpPr/>
          <p:nvPr/>
        </p:nvSpPr>
        <p:spPr>
          <a:xfrm>
            <a:off x="6667293"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2" name="object 12"/>
          <p:cNvSpPr/>
          <p:nvPr/>
        </p:nvSpPr>
        <p:spPr>
          <a:xfrm>
            <a:off x="6946995"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3" name="object 13"/>
          <p:cNvSpPr/>
          <p:nvPr/>
        </p:nvSpPr>
        <p:spPr>
          <a:xfrm>
            <a:off x="7226696"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4" name="object 14"/>
          <p:cNvSpPr/>
          <p:nvPr/>
        </p:nvSpPr>
        <p:spPr>
          <a:xfrm>
            <a:off x="7506399"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5" name="object 15"/>
          <p:cNvSpPr/>
          <p:nvPr/>
        </p:nvSpPr>
        <p:spPr>
          <a:xfrm>
            <a:off x="7786101"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6" name="object 16"/>
          <p:cNvSpPr/>
          <p:nvPr/>
        </p:nvSpPr>
        <p:spPr>
          <a:xfrm>
            <a:off x="8065803"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7" name="object 17"/>
          <p:cNvSpPr/>
          <p:nvPr/>
        </p:nvSpPr>
        <p:spPr>
          <a:xfrm>
            <a:off x="8345505" y="9171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18" name="object 18"/>
          <p:cNvSpPr/>
          <p:nvPr/>
        </p:nvSpPr>
        <p:spPr>
          <a:xfrm>
            <a:off x="8625207" y="91969"/>
            <a:ext cx="120794" cy="241156"/>
          </a:xfrm>
          <a:custGeom>
            <a:avLst/>
            <a:gdLst/>
            <a:ahLst/>
            <a:cxnLst/>
            <a:rect l="l" t="t" r="r" b="b"/>
            <a:pathLst>
              <a:path w="177165" h="353695">
                <a:moveTo>
                  <a:pt x="176696" y="0"/>
                </a:moveTo>
                <a:lnTo>
                  <a:pt x="0" y="176696"/>
                </a:lnTo>
                <a:lnTo>
                  <a:pt x="176696" y="353380"/>
                </a:lnTo>
              </a:path>
            </a:pathLst>
          </a:custGeom>
          <a:ln w="5715">
            <a:solidFill>
              <a:srgbClr val="E5F1F4"/>
            </a:solidFill>
          </a:ln>
        </p:spPr>
        <p:txBody>
          <a:bodyPr wrap="square" lIns="0" tIns="0" rIns="0" bIns="0" rtlCol="0"/>
          <a:lstStyle/>
          <a:p>
            <a:endParaRPr sz="1227"/>
          </a:p>
        </p:txBody>
      </p:sp>
      <p:sp>
        <p:nvSpPr>
          <p:cNvPr id="19" name="object 19"/>
          <p:cNvSpPr/>
          <p:nvPr/>
        </p:nvSpPr>
        <p:spPr>
          <a:xfrm>
            <a:off x="5972488"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0" name="object 20"/>
          <p:cNvSpPr/>
          <p:nvPr/>
        </p:nvSpPr>
        <p:spPr>
          <a:xfrm>
            <a:off x="6252189"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1" name="object 21"/>
          <p:cNvSpPr/>
          <p:nvPr/>
        </p:nvSpPr>
        <p:spPr>
          <a:xfrm>
            <a:off x="6531891"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2" name="object 22"/>
          <p:cNvSpPr/>
          <p:nvPr/>
        </p:nvSpPr>
        <p:spPr>
          <a:xfrm>
            <a:off x="6811594"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solidFill>
            <a:srgbClr val="E5F1F4"/>
          </a:solidFill>
        </p:spPr>
        <p:txBody>
          <a:bodyPr wrap="square" lIns="0" tIns="0" rIns="0" bIns="0" rtlCol="0"/>
          <a:lstStyle/>
          <a:p>
            <a:endParaRPr sz="1227"/>
          </a:p>
        </p:txBody>
      </p:sp>
      <p:sp>
        <p:nvSpPr>
          <p:cNvPr id="23" name="object 23"/>
          <p:cNvSpPr/>
          <p:nvPr/>
        </p:nvSpPr>
        <p:spPr>
          <a:xfrm>
            <a:off x="7091296"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4" name="object 24"/>
          <p:cNvSpPr/>
          <p:nvPr/>
        </p:nvSpPr>
        <p:spPr>
          <a:xfrm>
            <a:off x="7370998"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5" name="object 25"/>
          <p:cNvSpPr/>
          <p:nvPr/>
        </p:nvSpPr>
        <p:spPr>
          <a:xfrm>
            <a:off x="7650699"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6" name="object 26"/>
          <p:cNvSpPr/>
          <p:nvPr/>
        </p:nvSpPr>
        <p:spPr>
          <a:xfrm>
            <a:off x="7930401"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7" name="object 27"/>
          <p:cNvSpPr/>
          <p:nvPr/>
        </p:nvSpPr>
        <p:spPr>
          <a:xfrm>
            <a:off x="8210103" y="276755"/>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8" name="object 28"/>
          <p:cNvSpPr/>
          <p:nvPr/>
        </p:nvSpPr>
        <p:spPr>
          <a:xfrm>
            <a:off x="5831359"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29" name="object 29"/>
          <p:cNvSpPr/>
          <p:nvPr/>
        </p:nvSpPr>
        <p:spPr>
          <a:xfrm>
            <a:off x="6111060"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0" name="object 30"/>
          <p:cNvSpPr/>
          <p:nvPr/>
        </p:nvSpPr>
        <p:spPr>
          <a:xfrm>
            <a:off x="6390762"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solidFill>
            <a:srgbClr val="E5F1F4"/>
          </a:solidFill>
        </p:spPr>
        <p:txBody>
          <a:bodyPr wrap="square" lIns="0" tIns="0" rIns="0" bIns="0" rtlCol="0"/>
          <a:lstStyle/>
          <a:p>
            <a:endParaRPr sz="1227"/>
          </a:p>
        </p:txBody>
      </p:sp>
      <p:sp>
        <p:nvSpPr>
          <p:cNvPr id="31" name="object 31"/>
          <p:cNvSpPr/>
          <p:nvPr/>
        </p:nvSpPr>
        <p:spPr>
          <a:xfrm>
            <a:off x="6670464"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2" name="object 32"/>
          <p:cNvSpPr/>
          <p:nvPr/>
        </p:nvSpPr>
        <p:spPr>
          <a:xfrm>
            <a:off x="6950166"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3" name="object 33"/>
          <p:cNvSpPr/>
          <p:nvPr/>
        </p:nvSpPr>
        <p:spPr>
          <a:xfrm>
            <a:off x="7229868"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4" name="object 34"/>
          <p:cNvSpPr/>
          <p:nvPr/>
        </p:nvSpPr>
        <p:spPr>
          <a:xfrm>
            <a:off x="7509571"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5" name="object 35"/>
          <p:cNvSpPr/>
          <p:nvPr/>
        </p:nvSpPr>
        <p:spPr>
          <a:xfrm>
            <a:off x="7789271"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6" name="object 36"/>
          <p:cNvSpPr/>
          <p:nvPr/>
        </p:nvSpPr>
        <p:spPr>
          <a:xfrm>
            <a:off x="8068974" y="461789"/>
            <a:ext cx="241589" cy="241589"/>
          </a:xfrm>
          <a:custGeom>
            <a:avLst/>
            <a:gdLst/>
            <a:ahLst/>
            <a:cxnLst/>
            <a:rect l="l" t="t" r="r" b="b"/>
            <a:pathLst>
              <a:path w="354329" h="354330">
                <a:moveTo>
                  <a:pt x="177063" y="0"/>
                </a:moveTo>
                <a:lnTo>
                  <a:pt x="0" y="177063"/>
                </a:lnTo>
                <a:lnTo>
                  <a:pt x="177063" y="354114"/>
                </a:lnTo>
                <a:lnTo>
                  <a:pt x="354126" y="177063"/>
                </a:lnTo>
                <a:lnTo>
                  <a:pt x="177063" y="0"/>
                </a:lnTo>
                <a:close/>
              </a:path>
            </a:pathLst>
          </a:custGeom>
          <a:ln w="5715">
            <a:solidFill>
              <a:srgbClr val="E5F1F4"/>
            </a:solidFill>
          </a:ln>
        </p:spPr>
        <p:txBody>
          <a:bodyPr wrap="square" lIns="0" tIns="0" rIns="0" bIns="0" rtlCol="0"/>
          <a:lstStyle/>
          <a:p>
            <a:endParaRPr sz="1227"/>
          </a:p>
        </p:txBody>
      </p:sp>
      <p:sp>
        <p:nvSpPr>
          <p:cNvPr id="37" name="object 37"/>
          <p:cNvSpPr/>
          <p:nvPr/>
        </p:nvSpPr>
        <p:spPr>
          <a:xfrm>
            <a:off x="6526164"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38" name="object 38"/>
          <p:cNvSpPr/>
          <p:nvPr/>
        </p:nvSpPr>
        <p:spPr>
          <a:xfrm>
            <a:off x="6805866"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39" name="object 39"/>
          <p:cNvSpPr/>
          <p:nvPr/>
        </p:nvSpPr>
        <p:spPr>
          <a:xfrm>
            <a:off x="7085568"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0" name="object 40"/>
          <p:cNvSpPr/>
          <p:nvPr/>
        </p:nvSpPr>
        <p:spPr>
          <a:xfrm>
            <a:off x="7365270"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1" name="object 41"/>
          <p:cNvSpPr/>
          <p:nvPr/>
        </p:nvSpPr>
        <p:spPr>
          <a:xfrm>
            <a:off x="7644971"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2" name="object 42"/>
          <p:cNvSpPr/>
          <p:nvPr/>
        </p:nvSpPr>
        <p:spPr>
          <a:xfrm>
            <a:off x="7924673"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3" name="object 43"/>
          <p:cNvSpPr/>
          <p:nvPr/>
        </p:nvSpPr>
        <p:spPr>
          <a:xfrm>
            <a:off x="8204375"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4" name="object 44"/>
          <p:cNvSpPr/>
          <p:nvPr/>
        </p:nvSpPr>
        <p:spPr>
          <a:xfrm>
            <a:off x="8484078" y="0"/>
            <a:ext cx="241589" cy="148503"/>
          </a:xfrm>
          <a:custGeom>
            <a:avLst/>
            <a:gdLst/>
            <a:ahLst/>
            <a:cxnLst/>
            <a:rect l="l" t="t" r="r" b="b"/>
            <a:pathLst>
              <a:path w="354329" h="217804">
                <a:moveTo>
                  <a:pt x="40201" y="0"/>
                </a:moveTo>
                <a:lnTo>
                  <a:pt x="0" y="40201"/>
                </a:lnTo>
                <a:lnTo>
                  <a:pt x="177063" y="217252"/>
                </a:lnTo>
                <a:lnTo>
                  <a:pt x="354126" y="40201"/>
                </a:lnTo>
                <a:lnTo>
                  <a:pt x="313924" y="0"/>
                </a:lnTo>
              </a:path>
            </a:pathLst>
          </a:custGeom>
          <a:ln w="5715">
            <a:solidFill>
              <a:srgbClr val="E5F1F4"/>
            </a:solidFill>
          </a:ln>
        </p:spPr>
        <p:txBody>
          <a:bodyPr wrap="square" lIns="0" tIns="0" rIns="0" bIns="0" rtlCol="0"/>
          <a:lstStyle/>
          <a:p>
            <a:endParaRPr sz="1227"/>
          </a:p>
        </p:txBody>
      </p:sp>
      <p:sp>
        <p:nvSpPr>
          <p:cNvPr id="45" name="object 45"/>
          <p:cNvSpPr txBox="1"/>
          <p:nvPr/>
        </p:nvSpPr>
        <p:spPr>
          <a:xfrm>
            <a:off x="1428173" y="1827066"/>
            <a:ext cx="9335654" cy="3240397"/>
          </a:xfrm>
          <a:prstGeom prst="rect">
            <a:avLst/>
          </a:prstGeom>
        </p:spPr>
        <p:txBody>
          <a:bodyPr vert="horz" wrap="square" lIns="0" tIns="8659" rIns="0" bIns="0" rtlCol="0">
            <a:spAutoFit/>
          </a:bodyPr>
          <a:lstStyle/>
          <a:p>
            <a:pPr marL="0" marR="0">
              <a:spcBef>
                <a:spcPts val="600"/>
              </a:spcBef>
              <a:spcAft>
                <a:spcPts val="0"/>
              </a:spcAft>
            </a:pPr>
            <a:r>
              <a:rPr lang="en-US" sz="2000" b="1" i="1" dirty="0">
                <a:effectLst/>
                <a:latin typeface="Times New Roman" panose="02020603050405020304" pitchFamily="18" charset="0"/>
                <a:ea typeface="Trebuchet MS" panose="020B0603020202020204" pitchFamily="34" charset="0"/>
                <a:cs typeface="Trebuchet MS" panose="020B0603020202020204" pitchFamily="34" charset="0"/>
              </a:rPr>
              <a:t>Too broad: </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How might we encourage more play in the library?</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600"/>
              </a:spcBef>
              <a:spcAft>
                <a:spcPts val="0"/>
              </a:spcAft>
            </a:pPr>
            <a:r>
              <a:rPr lang="en-US" sz="2000" b="1" i="1" dirty="0">
                <a:effectLst/>
                <a:latin typeface="Times New Roman" panose="02020603050405020304" pitchFamily="18" charset="0"/>
                <a:ea typeface="Trebuchet MS" panose="020B0603020202020204" pitchFamily="34" charset="0"/>
                <a:cs typeface="Trebuchet MS" panose="020B0603020202020204" pitchFamily="34" charset="0"/>
              </a:rPr>
              <a:t>Too narrow: </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How might we encourage children to play with costumes during </a:t>
            </a:r>
            <a:r>
              <a:rPr lang="en-US" sz="2000" dirty="0" err="1">
                <a:effectLst/>
                <a:latin typeface="Times New Roman" panose="02020603050405020304" pitchFamily="18" charset="0"/>
                <a:ea typeface="Trebuchet MS" panose="020B0603020202020204" pitchFamily="34" charset="0"/>
                <a:cs typeface="Trebuchet MS" panose="020B0603020202020204" pitchFamily="34" charset="0"/>
              </a:rPr>
              <a:t>storytime</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a:p>
            <a:pPr marL="0" marR="0">
              <a:spcBef>
                <a:spcPts val="600"/>
              </a:spcBef>
              <a:spcAft>
                <a:spcPts val="0"/>
              </a:spcAft>
            </a:pPr>
            <a:r>
              <a:rPr lang="en-US" sz="2000" b="1" i="1" dirty="0">
                <a:effectLst/>
                <a:latin typeface="Times New Roman" panose="02020603050405020304" pitchFamily="18" charset="0"/>
                <a:ea typeface="Trebuchet MS" panose="020B0603020202020204" pitchFamily="34" charset="0"/>
                <a:cs typeface="Trebuchet MS" panose="020B0603020202020204" pitchFamily="34" charset="0"/>
              </a:rPr>
              <a:t>Just right: </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How might we introduce more play in library events for children who may not be experiencing enough play opportunities at school?</a:t>
            </a:r>
          </a:p>
          <a:p>
            <a:pPr marL="0" marR="0">
              <a:spcBef>
                <a:spcPts val="600"/>
              </a:spcBef>
              <a:spcAft>
                <a:spcPts val="0"/>
              </a:spcAft>
            </a:pPr>
            <a:endParaRPr lang="en-US" sz="2000" dirty="0">
              <a:latin typeface="Times New Roman" panose="02020603050405020304" pitchFamily="18" charset="0"/>
              <a:ea typeface="Trebuchet MS" panose="020B0603020202020204" pitchFamily="34" charset="0"/>
              <a:cs typeface="Trebuchet MS" panose="020B0603020202020204" pitchFamily="34" charset="0"/>
            </a:endParaRPr>
          </a:p>
          <a:p>
            <a:pPr marL="0" marR="0">
              <a:spcBef>
                <a:spcPts val="600"/>
              </a:spcBef>
              <a:spcAft>
                <a:spcPts val="0"/>
              </a:spcAft>
            </a:pPr>
            <a:r>
              <a:rPr lang="en-US" sz="2000" dirty="0">
                <a:latin typeface="Times New Roman" panose="02020603050405020304" pitchFamily="18" charset="0"/>
                <a:ea typeface="Trebuchet MS" panose="020B0603020202020204" pitchFamily="34" charset="0"/>
                <a:cs typeface="Trebuchet MS" panose="020B0603020202020204" pitchFamily="34" charset="0"/>
              </a:rPr>
              <a:t>Consider:</a:t>
            </a:r>
          </a:p>
          <a:p>
            <a:pPr marL="742950" lvl="1" indent="-285750">
              <a:spcBef>
                <a:spcPts val="600"/>
              </a:spcBef>
              <a:buFont typeface="Arial" panose="020B0604020202020204" pitchFamily="34" charset="0"/>
              <a:buChar char="•"/>
            </a:pP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Why is the </a:t>
            </a:r>
            <a:r>
              <a:rPr lang="en-US" sz="2000" dirty="0">
                <a:latin typeface="Times New Roman" panose="02020603050405020304" pitchFamily="18" charset="0"/>
                <a:ea typeface="Trebuchet MS" panose="020B0603020202020204" pitchFamily="34" charset="0"/>
                <a:cs typeface="Trebuchet MS" panose="020B0603020202020204" pitchFamily="34" charset="0"/>
              </a:rPr>
              <a:t>“</a:t>
            </a:r>
            <a:r>
              <a:rPr lang="en-US" sz="2000" dirty="0">
                <a:effectLst/>
                <a:latin typeface="Times New Roman" panose="02020603050405020304" pitchFamily="18" charset="0"/>
                <a:ea typeface="Trebuchet MS" panose="020B0603020202020204" pitchFamily="34" charset="0"/>
                <a:cs typeface="Trebuchet MS" panose="020B0603020202020204" pitchFamily="34" charset="0"/>
              </a:rPr>
              <a:t>too broad” question too broad to be a good “How Might We” question?</a:t>
            </a:r>
          </a:p>
          <a:p>
            <a:pPr marL="742950" lvl="1" indent="-285750">
              <a:spcBef>
                <a:spcPts val="600"/>
              </a:spcBef>
              <a:buFont typeface="Arial" panose="020B0604020202020204" pitchFamily="34" charset="0"/>
              <a:buChar char="•"/>
            </a:pPr>
            <a:r>
              <a:rPr lang="en-US" sz="2000" dirty="0">
                <a:latin typeface="Times New Roman" panose="02020603050405020304" pitchFamily="18" charset="0"/>
                <a:ea typeface="Trebuchet MS" panose="020B0603020202020204" pitchFamily="34" charset="0"/>
                <a:cs typeface="Trebuchet MS" panose="020B0603020202020204" pitchFamily="34" charset="0"/>
              </a:rPr>
              <a:t>Why is the “too narrow” question too narrow to be a good “How Might We” question?</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46" name="object 46"/>
          <p:cNvSpPr txBox="1"/>
          <p:nvPr/>
        </p:nvSpPr>
        <p:spPr>
          <a:xfrm>
            <a:off x="2529526" y="998103"/>
            <a:ext cx="7132948" cy="439631"/>
          </a:xfrm>
          <a:prstGeom prst="rect">
            <a:avLst/>
          </a:prstGeom>
        </p:spPr>
        <p:txBody>
          <a:bodyPr vert="horz" wrap="square" lIns="0" tIns="8659" rIns="0" bIns="0" rtlCol="0">
            <a:spAutoFit/>
          </a:bodyPr>
          <a:lstStyle/>
          <a:p>
            <a:pPr marL="8659">
              <a:spcBef>
                <a:spcPts val="68"/>
              </a:spcBef>
              <a:tabLst>
                <a:tab pos="2018380" algn="l"/>
              </a:tabLst>
            </a:pPr>
            <a:r>
              <a:rPr lang="en-US" sz="2800" b="1" spc="3" dirty="0">
                <a:solidFill>
                  <a:srgbClr val="007A92"/>
                </a:solidFill>
                <a:latin typeface="Century Gothic"/>
                <a:cs typeface="Century Gothic"/>
              </a:rPr>
              <a:t>“How Might We” Questions: Example #2</a:t>
            </a:r>
            <a:endParaRPr sz="2800" dirty="0">
              <a:latin typeface="Century Gothic"/>
              <a:cs typeface="Century Gothic"/>
            </a:endParaRPr>
          </a:p>
        </p:txBody>
      </p:sp>
      <p:grpSp>
        <p:nvGrpSpPr>
          <p:cNvPr id="54" name="object 54"/>
          <p:cNvGrpSpPr/>
          <p:nvPr/>
        </p:nvGrpSpPr>
        <p:grpSpPr>
          <a:xfrm>
            <a:off x="3446318" y="5814294"/>
            <a:ext cx="5299364" cy="969818"/>
            <a:chOff x="0" y="8636000"/>
            <a:chExt cx="7772400" cy="1422400"/>
          </a:xfrm>
        </p:grpSpPr>
        <p:sp>
          <p:nvSpPr>
            <p:cNvPr id="55" name="object 55"/>
            <p:cNvSpPr/>
            <p:nvPr/>
          </p:nvSpPr>
          <p:spPr>
            <a:xfrm>
              <a:off x="0" y="8940800"/>
              <a:ext cx="7772400" cy="1117600"/>
            </a:xfrm>
            <a:custGeom>
              <a:avLst/>
              <a:gdLst/>
              <a:ahLst/>
              <a:cxnLst/>
              <a:rect l="l" t="t" r="r" b="b"/>
              <a:pathLst>
                <a:path w="7772400" h="1117600">
                  <a:moveTo>
                    <a:pt x="7772400" y="0"/>
                  </a:moveTo>
                  <a:lnTo>
                    <a:pt x="0" y="0"/>
                  </a:lnTo>
                  <a:lnTo>
                    <a:pt x="0" y="1117600"/>
                  </a:lnTo>
                  <a:lnTo>
                    <a:pt x="7772400" y="1117600"/>
                  </a:lnTo>
                  <a:lnTo>
                    <a:pt x="7772400" y="0"/>
                  </a:lnTo>
                  <a:close/>
                </a:path>
              </a:pathLst>
            </a:custGeom>
            <a:solidFill>
              <a:srgbClr val="007A92"/>
            </a:solidFill>
          </p:spPr>
          <p:txBody>
            <a:bodyPr wrap="square" lIns="0" tIns="0" rIns="0" bIns="0" rtlCol="0"/>
            <a:lstStyle/>
            <a:p>
              <a:endParaRPr sz="1227"/>
            </a:p>
          </p:txBody>
        </p:sp>
        <p:sp>
          <p:nvSpPr>
            <p:cNvPr id="56" name="object 56"/>
            <p:cNvSpPr/>
            <p:nvPr/>
          </p:nvSpPr>
          <p:spPr>
            <a:xfrm>
              <a:off x="704848" y="8655050"/>
              <a:ext cx="571500" cy="571500"/>
            </a:xfrm>
            <a:custGeom>
              <a:avLst/>
              <a:gdLst/>
              <a:ahLst/>
              <a:cxnLst/>
              <a:rect l="l" t="t" r="r" b="b"/>
              <a:pathLst>
                <a:path w="571500" h="571500">
                  <a:moveTo>
                    <a:pt x="285750" y="0"/>
                  </a:moveTo>
                  <a:lnTo>
                    <a:pt x="239459" y="3746"/>
                  </a:lnTo>
                  <a:lnTo>
                    <a:pt x="195525" y="14592"/>
                  </a:lnTo>
                  <a:lnTo>
                    <a:pt x="154540" y="31943"/>
                  </a:lnTo>
                  <a:lnTo>
                    <a:pt x="117096" y="55207"/>
                  </a:lnTo>
                  <a:lnTo>
                    <a:pt x="83786" y="83791"/>
                  </a:lnTo>
                  <a:lnTo>
                    <a:pt x="55204" y="117101"/>
                  </a:lnTo>
                  <a:lnTo>
                    <a:pt x="31941" y="154545"/>
                  </a:lnTo>
                  <a:lnTo>
                    <a:pt x="14591" y="195530"/>
                  </a:lnTo>
                  <a:lnTo>
                    <a:pt x="3746" y="239462"/>
                  </a:lnTo>
                  <a:lnTo>
                    <a:pt x="0" y="285750"/>
                  </a:lnTo>
                  <a:lnTo>
                    <a:pt x="3746" y="332037"/>
                  </a:lnTo>
                  <a:lnTo>
                    <a:pt x="14591" y="375969"/>
                  </a:lnTo>
                  <a:lnTo>
                    <a:pt x="31941" y="416954"/>
                  </a:lnTo>
                  <a:lnTo>
                    <a:pt x="55204" y="454398"/>
                  </a:lnTo>
                  <a:lnTo>
                    <a:pt x="83786" y="487708"/>
                  </a:lnTo>
                  <a:lnTo>
                    <a:pt x="117096" y="516292"/>
                  </a:lnTo>
                  <a:lnTo>
                    <a:pt x="154540" y="539556"/>
                  </a:lnTo>
                  <a:lnTo>
                    <a:pt x="195525" y="556907"/>
                  </a:lnTo>
                  <a:lnTo>
                    <a:pt x="239459" y="567753"/>
                  </a:lnTo>
                  <a:lnTo>
                    <a:pt x="285750" y="571500"/>
                  </a:lnTo>
                  <a:lnTo>
                    <a:pt x="332040" y="567753"/>
                  </a:lnTo>
                  <a:lnTo>
                    <a:pt x="375974" y="556907"/>
                  </a:lnTo>
                  <a:lnTo>
                    <a:pt x="416959" y="539556"/>
                  </a:lnTo>
                  <a:lnTo>
                    <a:pt x="454403" y="516292"/>
                  </a:lnTo>
                  <a:lnTo>
                    <a:pt x="487713" y="487708"/>
                  </a:lnTo>
                  <a:lnTo>
                    <a:pt x="516295" y="454398"/>
                  </a:lnTo>
                  <a:lnTo>
                    <a:pt x="539558" y="416954"/>
                  </a:lnTo>
                  <a:lnTo>
                    <a:pt x="556908" y="375969"/>
                  </a:lnTo>
                  <a:lnTo>
                    <a:pt x="567753" y="332037"/>
                  </a:lnTo>
                  <a:lnTo>
                    <a:pt x="571500" y="285750"/>
                  </a:lnTo>
                  <a:lnTo>
                    <a:pt x="567753" y="239462"/>
                  </a:lnTo>
                  <a:lnTo>
                    <a:pt x="556908" y="195530"/>
                  </a:lnTo>
                  <a:lnTo>
                    <a:pt x="539558" y="154545"/>
                  </a:lnTo>
                  <a:lnTo>
                    <a:pt x="516295" y="117101"/>
                  </a:lnTo>
                  <a:lnTo>
                    <a:pt x="487713" y="83791"/>
                  </a:lnTo>
                  <a:lnTo>
                    <a:pt x="454403" y="55207"/>
                  </a:lnTo>
                  <a:lnTo>
                    <a:pt x="416959" y="31943"/>
                  </a:lnTo>
                  <a:lnTo>
                    <a:pt x="375974" y="14592"/>
                  </a:lnTo>
                  <a:lnTo>
                    <a:pt x="332040" y="3746"/>
                  </a:lnTo>
                  <a:lnTo>
                    <a:pt x="285750" y="0"/>
                  </a:lnTo>
                  <a:close/>
                </a:path>
              </a:pathLst>
            </a:custGeom>
            <a:solidFill>
              <a:srgbClr val="FFFFFF"/>
            </a:solidFill>
          </p:spPr>
          <p:txBody>
            <a:bodyPr wrap="square" lIns="0" tIns="0" rIns="0" bIns="0" rtlCol="0"/>
            <a:lstStyle/>
            <a:p>
              <a:endParaRPr sz="1227"/>
            </a:p>
          </p:txBody>
        </p:sp>
        <p:sp>
          <p:nvSpPr>
            <p:cNvPr id="57" name="object 57"/>
            <p:cNvSpPr/>
            <p:nvPr/>
          </p:nvSpPr>
          <p:spPr>
            <a:xfrm>
              <a:off x="704848" y="8655050"/>
              <a:ext cx="571500" cy="571500"/>
            </a:xfrm>
            <a:custGeom>
              <a:avLst/>
              <a:gdLst/>
              <a:ahLst/>
              <a:cxnLst/>
              <a:rect l="l" t="t" r="r" b="b"/>
              <a:pathLst>
                <a:path w="571500" h="571500">
                  <a:moveTo>
                    <a:pt x="285750" y="571500"/>
                  </a:moveTo>
                  <a:lnTo>
                    <a:pt x="332040" y="567753"/>
                  </a:lnTo>
                  <a:lnTo>
                    <a:pt x="375974" y="556907"/>
                  </a:lnTo>
                  <a:lnTo>
                    <a:pt x="416959" y="539556"/>
                  </a:lnTo>
                  <a:lnTo>
                    <a:pt x="454403" y="516292"/>
                  </a:lnTo>
                  <a:lnTo>
                    <a:pt x="487713" y="487708"/>
                  </a:lnTo>
                  <a:lnTo>
                    <a:pt x="516295" y="454398"/>
                  </a:lnTo>
                  <a:lnTo>
                    <a:pt x="539558" y="416954"/>
                  </a:lnTo>
                  <a:lnTo>
                    <a:pt x="556908" y="375969"/>
                  </a:lnTo>
                  <a:lnTo>
                    <a:pt x="567753" y="332037"/>
                  </a:lnTo>
                  <a:lnTo>
                    <a:pt x="571500" y="285750"/>
                  </a:lnTo>
                  <a:lnTo>
                    <a:pt x="567753" y="239462"/>
                  </a:lnTo>
                  <a:lnTo>
                    <a:pt x="556908" y="195530"/>
                  </a:lnTo>
                  <a:lnTo>
                    <a:pt x="539558" y="154545"/>
                  </a:lnTo>
                  <a:lnTo>
                    <a:pt x="516295" y="117101"/>
                  </a:lnTo>
                  <a:lnTo>
                    <a:pt x="487713" y="83791"/>
                  </a:lnTo>
                  <a:lnTo>
                    <a:pt x="454403" y="55207"/>
                  </a:lnTo>
                  <a:lnTo>
                    <a:pt x="416959" y="31943"/>
                  </a:lnTo>
                  <a:lnTo>
                    <a:pt x="375974" y="14592"/>
                  </a:lnTo>
                  <a:lnTo>
                    <a:pt x="332040" y="3746"/>
                  </a:lnTo>
                  <a:lnTo>
                    <a:pt x="285750" y="0"/>
                  </a:lnTo>
                  <a:lnTo>
                    <a:pt x="239459" y="3746"/>
                  </a:lnTo>
                  <a:lnTo>
                    <a:pt x="195525" y="14592"/>
                  </a:lnTo>
                  <a:lnTo>
                    <a:pt x="154540" y="31943"/>
                  </a:lnTo>
                  <a:lnTo>
                    <a:pt x="117096" y="55207"/>
                  </a:lnTo>
                  <a:lnTo>
                    <a:pt x="83786" y="83791"/>
                  </a:lnTo>
                  <a:lnTo>
                    <a:pt x="55204" y="117101"/>
                  </a:lnTo>
                  <a:lnTo>
                    <a:pt x="31941" y="154545"/>
                  </a:lnTo>
                  <a:lnTo>
                    <a:pt x="14591" y="195530"/>
                  </a:lnTo>
                  <a:lnTo>
                    <a:pt x="3746" y="239462"/>
                  </a:lnTo>
                  <a:lnTo>
                    <a:pt x="0" y="285750"/>
                  </a:lnTo>
                  <a:lnTo>
                    <a:pt x="3746" y="332037"/>
                  </a:lnTo>
                  <a:lnTo>
                    <a:pt x="14591" y="375969"/>
                  </a:lnTo>
                  <a:lnTo>
                    <a:pt x="31941" y="416954"/>
                  </a:lnTo>
                  <a:lnTo>
                    <a:pt x="55204" y="454398"/>
                  </a:lnTo>
                  <a:lnTo>
                    <a:pt x="83786" y="487708"/>
                  </a:lnTo>
                  <a:lnTo>
                    <a:pt x="117096" y="516292"/>
                  </a:lnTo>
                  <a:lnTo>
                    <a:pt x="154540" y="539556"/>
                  </a:lnTo>
                  <a:lnTo>
                    <a:pt x="195525" y="556907"/>
                  </a:lnTo>
                  <a:lnTo>
                    <a:pt x="239459" y="567753"/>
                  </a:lnTo>
                  <a:lnTo>
                    <a:pt x="285750" y="571500"/>
                  </a:lnTo>
                  <a:close/>
                </a:path>
              </a:pathLst>
            </a:custGeom>
            <a:ln w="38100">
              <a:solidFill>
                <a:srgbClr val="007A92"/>
              </a:solidFill>
            </a:ln>
          </p:spPr>
          <p:txBody>
            <a:bodyPr wrap="square" lIns="0" tIns="0" rIns="0" bIns="0" rtlCol="0"/>
            <a:lstStyle/>
            <a:p>
              <a:endParaRPr sz="1227"/>
            </a:p>
          </p:txBody>
        </p:sp>
        <p:sp>
          <p:nvSpPr>
            <p:cNvPr id="58" name="object 58"/>
            <p:cNvSpPr/>
            <p:nvPr/>
          </p:nvSpPr>
          <p:spPr>
            <a:xfrm>
              <a:off x="884307" y="8836126"/>
              <a:ext cx="235301" cy="235301"/>
            </a:xfrm>
            <a:prstGeom prst="rect">
              <a:avLst/>
            </a:prstGeom>
            <a:blipFill>
              <a:blip r:embed="rId2" cstate="print"/>
              <a:stretch>
                <a:fillRect/>
              </a:stretch>
            </a:blipFill>
          </p:spPr>
          <p:txBody>
            <a:bodyPr wrap="square" lIns="0" tIns="0" rIns="0" bIns="0" rtlCol="0"/>
            <a:lstStyle/>
            <a:p>
              <a:endParaRPr sz="1227"/>
            </a:p>
          </p:txBody>
        </p:sp>
      </p:grpSp>
      <p:sp>
        <p:nvSpPr>
          <p:cNvPr id="59" name="object 59"/>
          <p:cNvSpPr txBox="1"/>
          <p:nvPr/>
        </p:nvSpPr>
        <p:spPr>
          <a:xfrm>
            <a:off x="3905249" y="6272095"/>
            <a:ext cx="4719958" cy="390754"/>
          </a:xfrm>
          <a:prstGeom prst="rect">
            <a:avLst/>
          </a:prstGeom>
        </p:spPr>
        <p:txBody>
          <a:bodyPr vert="horz" wrap="square" lIns="0" tIns="21215" rIns="0" bIns="0" rtlCol="0">
            <a:spAutoFit/>
          </a:bodyPr>
          <a:lstStyle/>
          <a:p>
            <a:pPr marL="8659">
              <a:spcBef>
                <a:spcPts val="167"/>
              </a:spcBef>
            </a:pPr>
            <a:r>
              <a:rPr lang="en-US" sz="1200" b="1" spc="136" dirty="0">
                <a:solidFill>
                  <a:schemeClr val="bg1"/>
                </a:solidFill>
                <a:cs typeface="Century Gothic"/>
              </a:rPr>
              <a:t>Adapted from: IDEO</a:t>
            </a:r>
            <a:r>
              <a:rPr lang="en-US" sz="1200" dirty="0">
                <a:solidFill>
                  <a:schemeClr val="bg1"/>
                </a:solidFill>
                <a:ea typeface="Calibri" panose="020F0502020204030204" pitchFamily="34" charset="0"/>
                <a:cs typeface="Times New Roman" panose="02020603050405020304" pitchFamily="18" charset="0"/>
              </a:rPr>
              <a:t>. (2015). Design thinking for libraries. </a:t>
            </a:r>
            <a:r>
              <a:rPr lang="en-US" sz="1200" u="sng" dirty="0">
                <a:solidFill>
                  <a:schemeClr val="bg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http://designthinkingforlibraries.com/</a:t>
            </a:r>
            <a:r>
              <a:rPr lang="en-US" sz="1200" dirty="0">
                <a:solidFill>
                  <a:schemeClr val="bg1"/>
                </a:solidFill>
                <a:ea typeface="Calibri" panose="020F0502020204030204" pitchFamily="34" charset="0"/>
                <a:cs typeface="Times New Roman" panose="02020603050405020304" pitchFamily="18" charset="0"/>
              </a:rPr>
              <a:t>. </a:t>
            </a:r>
            <a:r>
              <a:rPr lang="en-US" sz="1200" b="1" spc="136" dirty="0">
                <a:solidFill>
                  <a:schemeClr val="bg1"/>
                </a:solidFill>
                <a:cs typeface="Century Gothic"/>
              </a:rPr>
              <a:t> </a:t>
            </a:r>
            <a:endParaRPr lang="en-US" sz="1200" dirty="0">
              <a:solidFill>
                <a:schemeClr val="bg1"/>
              </a:solidFill>
              <a:cs typeface="Palatino Linotype"/>
            </a:endParaRPr>
          </a:p>
        </p:txBody>
      </p:sp>
    </p:spTree>
    <p:extLst>
      <p:ext uri="{BB962C8B-B14F-4D97-AF65-F5344CB8AC3E}">
        <p14:creationId xmlns:p14="http://schemas.microsoft.com/office/powerpoint/2010/main" val="319737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7017-166F-4389-9631-42BD0B4C9807}"/>
              </a:ext>
            </a:extLst>
          </p:cNvPr>
          <p:cNvSpPr>
            <a:spLocks noGrp="1"/>
          </p:cNvSpPr>
          <p:nvPr>
            <p:ph type="title"/>
          </p:nvPr>
        </p:nvSpPr>
        <p:spPr>
          <a:xfrm>
            <a:off x="838200" y="540615"/>
            <a:ext cx="10515600" cy="1325563"/>
          </a:xfrm>
        </p:spPr>
        <p:txBody>
          <a:bodyPr/>
          <a:lstStyle/>
          <a:p>
            <a:r>
              <a:rPr lang="en-US" b="1" dirty="0">
                <a:solidFill>
                  <a:schemeClr val="accent1">
                    <a:lumMod val="50000"/>
                  </a:schemeClr>
                </a:solidFill>
              </a:rPr>
              <a:t>Another Design Thinking Example</a:t>
            </a:r>
          </a:p>
        </p:txBody>
      </p:sp>
      <p:sp>
        <p:nvSpPr>
          <p:cNvPr id="3" name="Content Placeholder 2">
            <a:extLst>
              <a:ext uri="{FF2B5EF4-FFF2-40B4-BE49-F238E27FC236}">
                <a16:creationId xmlns:a16="http://schemas.microsoft.com/office/drawing/2014/main" id="{FB077950-BBF6-4518-926C-5239D2FFB159}"/>
              </a:ext>
            </a:extLst>
          </p:cNvPr>
          <p:cNvSpPr>
            <a:spLocks noGrp="1"/>
          </p:cNvSpPr>
          <p:nvPr>
            <p:ph idx="1"/>
          </p:nvPr>
        </p:nvSpPr>
        <p:spPr>
          <a:xfrm>
            <a:off x="838200" y="2111950"/>
            <a:ext cx="10515600" cy="4351338"/>
          </a:xfrm>
        </p:spPr>
        <p:txBody>
          <a:bodyPr>
            <a:normAutofit/>
          </a:bodyPr>
          <a:lstStyle/>
          <a:p>
            <a:pPr marL="457200" marR="0" lvl="1" indent="0">
              <a:lnSpc>
                <a:spcPct val="107000"/>
              </a:lnSpc>
              <a:spcBef>
                <a:spcPts val="0"/>
              </a:spcBef>
              <a:spcAft>
                <a:spcPts val="800"/>
              </a:spcAft>
              <a:buNone/>
            </a:pPr>
            <a:r>
              <a:rPr lang="en-US" sz="2000" dirty="0" err="1">
                <a:effectLst/>
                <a:ea typeface="Calibri" panose="020F0502020204030204" pitchFamily="34" charset="0"/>
                <a:cs typeface="Times New Roman" panose="02020603050405020304" pitchFamily="18" charset="0"/>
              </a:rPr>
              <a:t>Marshbank</a:t>
            </a:r>
            <a:r>
              <a:rPr lang="en-US" sz="2000" dirty="0">
                <a:effectLst/>
                <a:ea typeface="Calibri" panose="020F0502020204030204" pitchFamily="34" charset="0"/>
                <a:cs typeface="Times New Roman" panose="02020603050405020304" pitchFamily="18" charset="0"/>
              </a:rPr>
              <a:t>, D. (2020). Rethinking service: Chicago’s grand lobby. </a:t>
            </a:r>
            <a:r>
              <a:rPr lang="en-US" sz="2000" i="1" dirty="0">
                <a:effectLst/>
                <a:ea typeface="Calibri" panose="020F0502020204030204" pitchFamily="34" charset="0"/>
                <a:cs typeface="Times New Roman" panose="02020603050405020304" pitchFamily="18" charset="0"/>
              </a:rPr>
              <a:t>Design Thinking for Libraries. </a:t>
            </a:r>
            <a:r>
              <a:rPr lang="en-US" sz="2000" u="sng" dirty="0">
                <a:solidFill>
                  <a:srgbClr val="0563C1"/>
                </a:solidFill>
                <a:effectLst/>
                <a:ea typeface="Calibri" panose="020F0502020204030204" pitchFamily="34" charset="0"/>
                <a:cs typeface="Times New Roman" panose="02020603050405020304" pitchFamily="18" charset="0"/>
                <a:hlinkClick r:id="rId2"/>
              </a:rPr>
              <a:t>http://designthinkingforlibraries.com/service-design</a:t>
            </a:r>
            <a:endParaRPr lang="en-US" sz="2000" dirty="0">
              <a:effectLst/>
              <a:ea typeface="Calibri" panose="020F0502020204030204" pitchFamily="34" charset="0"/>
              <a:cs typeface="Times New Roman" panose="02020603050405020304" pitchFamily="18" charset="0"/>
            </a:endParaRPr>
          </a:p>
          <a:p>
            <a:pPr marL="0" indent="0">
              <a:buNone/>
            </a:pPr>
            <a:endParaRPr lang="en-US" sz="2000" dirty="0"/>
          </a:p>
          <a:p>
            <a:pPr marL="0" indent="0">
              <a:buNone/>
            </a:pPr>
            <a:r>
              <a:rPr lang="en-US" sz="2000" dirty="0"/>
              <a:t>	</a:t>
            </a:r>
          </a:p>
          <a:p>
            <a:pPr marL="0" indent="0">
              <a:buNone/>
            </a:pPr>
            <a:r>
              <a:rPr lang="en-US" sz="2000" dirty="0"/>
              <a:t>	What can we learn about design thinking from this example?</a:t>
            </a:r>
          </a:p>
        </p:txBody>
      </p:sp>
    </p:spTree>
    <p:extLst>
      <p:ext uri="{BB962C8B-B14F-4D97-AF65-F5344CB8AC3E}">
        <p14:creationId xmlns:p14="http://schemas.microsoft.com/office/powerpoint/2010/main" val="200435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AB7E33-D547-42F4-B8E3-E890AC5A9A95}"/>
              </a:ext>
            </a:extLst>
          </p:cNvPr>
          <p:cNvPicPr>
            <a:picLocks noGrp="1" noChangeAspect="1"/>
          </p:cNvPicPr>
          <p:nvPr>
            <p:ph idx="1"/>
          </p:nvPr>
        </p:nvPicPr>
        <p:blipFill rotWithShape="1">
          <a:blip r:embed="rId2"/>
          <a:srcRect l="18371" t="22739" r="6029" b="9216"/>
          <a:stretch/>
        </p:blipFill>
        <p:spPr>
          <a:xfrm>
            <a:off x="226196" y="457200"/>
            <a:ext cx="11739608" cy="5943600"/>
          </a:xfrm>
        </p:spPr>
      </p:pic>
    </p:spTree>
    <p:extLst>
      <p:ext uri="{BB962C8B-B14F-4D97-AF65-F5344CB8AC3E}">
        <p14:creationId xmlns:p14="http://schemas.microsoft.com/office/powerpoint/2010/main" val="187244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431C1-8FA4-4FF9-A652-88D2A383654E}"/>
              </a:ext>
            </a:extLst>
          </p:cNvPr>
          <p:cNvSpPr>
            <a:spLocks noGrp="1"/>
          </p:cNvSpPr>
          <p:nvPr>
            <p:ph type="title"/>
          </p:nvPr>
        </p:nvSpPr>
        <p:spPr>
          <a:xfrm>
            <a:off x="3157682" y="365125"/>
            <a:ext cx="5876636" cy="1325563"/>
          </a:xfrm>
        </p:spPr>
        <p:txBody>
          <a:bodyPr/>
          <a:lstStyle/>
          <a:p>
            <a:r>
              <a:rPr lang="en-US" b="1" dirty="0">
                <a:solidFill>
                  <a:schemeClr val="accent1">
                    <a:lumMod val="50000"/>
                  </a:schemeClr>
                </a:solidFill>
              </a:rPr>
              <a:t>Welcome &amp; Introductions</a:t>
            </a:r>
          </a:p>
        </p:txBody>
      </p:sp>
      <p:pic>
        <p:nvPicPr>
          <p:cNvPr id="5" name="Content Placeholder 4">
            <a:extLst>
              <a:ext uri="{FF2B5EF4-FFF2-40B4-BE49-F238E27FC236}">
                <a16:creationId xmlns:a16="http://schemas.microsoft.com/office/drawing/2014/main" id="{0DEBA341-152A-40AA-AD2B-FF7C78D053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4289" y="3756695"/>
            <a:ext cx="2714045" cy="2743200"/>
          </a:xfrm>
          <a:ln w="19050">
            <a:solidFill>
              <a:schemeClr val="tx1">
                <a:lumMod val="95000"/>
                <a:lumOff val="5000"/>
              </a:schemeClr>
            </a:solidFill>
          </a:ln>
        </p:spPr>
      </p:pic>
      <p:sp>
        <p:nvSpPr>
          <p:cNvPr id="6" name="TextBox 5">
            <a:extLst>
              <a:ext uri="{FF2B5EF4-FFF2-40B4-BE49-F238E27FC236}">
                <a16:creationId xmlns:a16="http://schemas.microsoft.com/office/drawing/2014/main" id="{E94EB2FA-8ACB-4310-9FBA-55A49D64D21A}"/>
              </a:ext>
            </a:extLst>
          </p:cNvPr>
          <p:cNvSpPr txBox="1"/>
          <p:nvPr/>
        </p:nvSpPr>
        <p:spPr>
          <a:xfrm>
            <a:off x="6289977" y="5514109"/>
            <a:ext cx="2382982" cy="738664"/>
          </a:xfrm>
          <a:prstGeom prst="rect">
            <a:avLst/>
          </a:prstGeom>
          <a:noFill/>
        </p:spPr>
        <p:txBody>
          <a:bodyPr wrap="square" rtlCol="0">
            <a:spAutoFit/>
          </a:bodyPr>
          <a:lstStyle/>
          <a:p>
            <a:r>
              <a:rPr lang="en-US" sz="1400" dirty="0"/>
              <a:t>This picture has nothing to do with this slide, but who can resist a cat picture?</a:t>
            </a:r>
          </a:p>
        </p:txBody>
      </p:sp>
      <p:cxnSp>
        <p:nvCxnSpPr>
          <p:cNvPr id="8" name="Connector: Curved 7">
            <a:extLst>
              <a:ext uri="{FF2B5EF4-FFF2-40B4-BE49-F238E27FC236}">
                <a16:creationId xmlns:a16="http://schemas.microsoft.com/office/drawing/2014/main" id="{8792A273-E555-49B3-8AFC-5AB3292B57F0}"/>
              </a:ext>
            </a:extLst>
          </p:cNvPr>
          <p:cNvCxnSpPr/>
          <p:nvPr/>
        </p:nvCxnSpPr>
        <p:spPr>
          <a:xfrm flipV="1">
            <a:off x="7296734" y="4917974"/>
            <a:ext cx="1671782" cy="5868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ADBAB81-8037-45B5-91F3-85E32592F448}"/>
              </a:ext>
            </a:extLst>
          </p:cNvPr>
          <p:cNvSpPr txBox="1"/>
          <p:nvPr/>
        </p:nvSpPr>
        <p:spPr>
          <a:xfrm>
            <a:off x="646543" y="1791855"/>
            <a:ext cx="8081832" cy="1354217"/>
          </a:xfrm>
          <a:prstGeom prst="rect">
            <a:avLst/>
          </a:prstGeom>
          <a:noFill/>
        </p:spPr>
        <p:txBody>
          <a:bodyPr wrap="square" rtlCol="0">
            <a:spAutoFit/>
          </a:bodyPr>
          <a:lstStyle/>
          <a:p>
            <a:r>
              <a:rPr lang="en-US" sz="2200" dirty="0"/>
              <a:t>Welcome to INFO547: Design Thinking for Digital Community Service!</a:t>
            </a:r>
          </a:p>
          <a:p>
            <a:endParaRPr lang="en-US" sz="2000" dirty="0"/>
          </a:p>
          <a:p>
            <a:r>
              <a:rPr lang="en-US" sz="2000" dirty="0"/>
              <a:t>This course is experimental, so we’ll be figuring it out and learning together.</a:t>
            </a:r>
          </a:p>
          <a:p>
            <a:endParaRPr lang="en-US" sz="2000" dirty="0"/>
          </a:p>
        </p:txBody>
      </p:sp>
    </p:spTree>
    <p:extLst>
      <p:ext uri="{BB962C8B-B14F-4D97-AF65-F5344CB8AC3E}">
        <p14:creationId xmlns:p14="http://schemas.microsoft.com/office/powerpoint/2010/main" val="75650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93CC-6DF7-4937-A5B7-AB1FABEED225}"/>
              </a:ext>
            </a:extLst>
          </p:cNvPr>
          <p:cNvSpPr>
            <a:spLocks noGrp="1"/>
          </p:cNvSpPr>
          <p:nvPr>
            <p:ph type="title"/>
          </p:nvPr>
        </p:nvSpPr>
        <p:spPr/>
        <p:txBody>
          <a:bodyPr/>
          <a:lstStyle/>
          <a:p>
            <a:r>
              <a:rPr lang="en-US" b="1" dirty="0">
                <a:solidFill>
                  <a:schemeClr val="accent1">
                    <a:lumMod val="50000"/>
                  </a:schemeClr>
                </a:solidFill>
              </a:rPr>
              <a:t>Project Seeds</a:t>
            </a:r>
          </a:p>
        </p:txBody>
      </p:sp>
      <p:sp>
        <p:nvSpPr>
          <p:cNvPr id="4" name="TextBox 3">
            <a:extLst>
              <a:ext uri="{FF2B5EF4-FFF2-40B4-BE49-F238E27FC236}">
                <a16:creationId xmlns:a16="http://schemas.microsoft.com/office/drawing/2014/main" id="{902925FD-8C27-4FD7-A537-D53EC176DA27}"/>
              </a:ext>
            </a:extLst>
          </p:cNvPr>
          <p:cNvSpPr txBox="1"/>
          <p:nvPr/>
        </p:nvSpPr>
        <p:spPr>
          <a:xfrm>
            <a:off x="1156129" y="1505537"/>
            <a:ext cx="9014690" cy="400110"/>
          </a:xfrm>
          <a:prstGeom prst="rect">
            <a:avLst/>
          </a:prstGeom>
          <a:noFill/>
        </p:spPr>
        <p:txBody>
          <a:bodyPr wrap="square" rtlCol="0">
            <a:spAutoFit/>
          </a:bodyPr>
          <a:lstStyle/>
          <a:p>
            <a:pPr marL="0" indent="0">
              <a:buNone/>
            </a:pPr>
            <a:endParaRPr lang="en-US" sz="2000" dirty="0"/>
          </a:p>
        </p:txBody>
      </p:sp>
      <p:sp>
        <p:nvSpPr>
          <p:cNvPr id="3" name="TextBox 2">
            <a:extLst>
              <a:ext uri="{FF2B5EF4-FFF2-40B4-BE49-F238E27FC236}">
                <a16:creationId xmlns:a16="http://schemas.microsoft.com/office/drawing/2014/main" id="{DF5D3312-E686-4441-96F4-F3459BFF3DB7}"/>
              </a:ext>
            </a:extLst>
          </p:cNvPr>
          <p:cNvSpPr txBox="1"/>
          <p:nvPr/>
        </p:nvSpPr>
        <p:spPr>
          <a:xfrm>
            <a:off x="1332411" y="1905647"/>
            <a:ext cx="8569235" cy="4324261"/>
          </a:xfrm>
          <a:prstGeom prst="rect">
            <a:avLst/>
          </a:prstGeom>
          <a:noFill/>
        </p:spPr>
        <p:txBody>
          <a:bodyPr wrap="square" rtlCol="0">
            <a:spAutoFit/>
          </a:bodyPr>
          <a:lstStyle/>
          <a:p>
            <a:pPr marL="342900" indent="-342900" algn="l" fontAlgn="base">
              <a:spcAft>
                <a:spcPts val="1200"/>
              </a:spcAft>
              <a:buFont typeface="+mj-lt"/>
              <a:buAutoNum type="arabicPeriod"/>
            </a:pPr>
            <a:r>
              <a:rPr lang="en-US" sz="2300" b="0" i="0" dirty="0">
                <a:solidFill>
                  <a:srgbClr val="000000"/>
                </a:solidFill>
                <a:effectLst/>
                <a:latin typeface="Calibri" panose="020F0502020204030204" pitchFamily="34" charset="0"/>
              </a:rPr>
              <a:t>How can we assess the undergraduate student body's information literacy skills? (e.g. how many of our students can distinguish advertisements from op-eds from analysis and reporting?)</a:t>
            </a:r>
          </a:p>
          <a:p>
            <a:pPr marL="342900" indent="-342900" algn="l" fontAlgn="base">
              <a:spcAft>
                <a:spcPts val="1200"/>
              </a:spcAft>
              <a:buFont typeface="+mj-lt"/>
              <a:buAutoNum type="arabicPeriod"/>
            </a:pPr>
            <a:r>
              <a:rPr lang="en-US" sz="2300" b="0" i="0" dirty="0">
                <a:solidFill>
                  <a:srgbClr val="000000"/>
                </a:solidFill>
                <a:effectLst/>
                <a:latin typeface="Calibri" panose="020F0502020204030204" pitchFamily="34" charset="0"/>
              </a:rPr>
              <a:t>How can we create a service which helps students train themselves to recognize different types of data distortions?</a:t>
            </a:r>
          </a:p>
          <a:p>
            <a:pPr algn="l" fontAlgn="base"/>
            <a:endParaRPr lang="en-US" sz="2000" dirty="0">
              <a:solidFill>
                <a:srgbClr val="000000"/>
              </a:solidFill>
              <a:latin typeface="Calibri" panose="020F0502020204030204" pitchFamily="34" charset="0"/>
            </a:endParaRPr>
          </a:p>
          <a:p>
            <a:pPr algn="l" fontAlgn="base"/>
            <a:endParaRPr lang="en-US" sz="2000" b="0" i="0" dirty="0">
              <a:solidFill>
                <a:srgbClr val="000000"/>
              </a:solidFill>
              <a:effectLst/>
              <a:latin typeface="Calibri" panose="020F0502020204030204" pitchFamily="34" charset="0"/>
            </a:endParaRPr>
          </a:p>
          <a:p>
            <a:pPr algn="l" fontAlgn="base"/>
            <a:r>
              <a:rPr lang="en-US" sz="2000" dirty="0">
                <a:solidFill>
                  <a:srgbClr val="000000"/>
                </a:solidFill>
                <a:latin typeface="Calibri" panose="020F0502020204030204" pitchFamily="34" charset="0"/>
              </a:rPr>
              <a:t>If your group is interested in working on one of these project seeds, next week after your group has gotten organized and completed the first two worksheets, make an appointment for an initial interview with Drexel Libraries’ Sam Kirk here:</a:t>
            </a:r>
          </a:p>
          <a:p>
            <a:pPr fontAlgn="base"/>
            <a:r>
              <a:rPr lang="en-US" sz="2000" b="0" i="0" dirty="0">
                <a:solidFill>
                  <a:srgbClr val="000000"/>
                </a:solidFill>
                <a:effectLst/>
                <a:latin typeface="Calibri" panose="020F0502020204030204" pitchFamily="34" charset="0"/>
                <a:hlinkClick r:id="rId2" tooltip="Original URL: https://outlook.office365.com/owa/calendar/CurriculaSupport@drexel0.onmicrosoft.com/bookings/. Click or tap if you trust this link."/>
              </a:rPr>
              <a:t>https://outlook.office365.com/owa/calendar/CurriculaSupport@drexel0.onmicrosoft.com/bookings/</a:t>
            </a:r>
            <a:endParaRPr lang="en-US" sz="20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24901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93CC-6DF7-4937-A5B7-AB1FABEED225}"/>
              </a:ext>
            </a:extLst>
          </p:cNvPr>
          <p:cNvSpPr>
            <a:spLocks noGrp="1"/>
          </p:cNvSpPr>
          <p:nvPr>
            <p:ph type="title"/>
          </p:nvPr>
        </p:nvSpPr>
        <p:spPr/>
        <p:txBody>
          <a:bodyPr/>
          <a:lstStyle/>
          <a:p>
            <a:r>
              <a:rPr lang="en-US" b="1" dirty="0">
                <a:solidFill>
                  <a:schemeClr val="accent1">
                    <a:lumMod val="50000"/>
                  </a:schemeClr>
                </a:solidFill>
              </a:rPr>
              <a:t>Project Seeds</a:t>
            </a:r>
          </a:p>
        </p:txBody>
      </p:sp>
      <p:sp>
        <p:nvSpPr>
          <p:cNvPr id="4" name="TextBox 3">
            <a:extLst>
              <a:ext uri="{FF2B5EF4-FFF2-40B4-BE49-F238E27FC236}">
                <a16:creationId xmlns:a16="http://schemas.microsoft.com/office/drawing/2014/main" id="{902925FD-8C27-4FD7-A537-D53EC176DA27}"/>
              </a:ext>
            </a:extLst>
          </p:cNvPr>
          <p:cNvSpPr txBox="1"/>
          <p:nvPr/>
        </p:nvSpPr>
        <p:spPr>
          <a:xfrm>
            <a:off x="1156129" y="1505537"/>
            <a:ext cx="9014690" cy="400110"/>
          </a:xfrm>
          <a:prstGeom prst="rect">
            <a:avLst/>
          </a:prstGeom>
          <a:noFill/>
        </p:spPr>
        <p:txBody>
          <a:bodyPr wrap="square" rtlCol="0">
            <a:spAutoFit/>
          </a:bodyPr>
          <a:lstStyle/>
          <a:p>
            <a:pPr marL="0" indent="0">
              <a:buNone/>
            </a:pPr>
            <a:endParaRPr lang="en-US" sz="2000" dirty="0"/>
          </a:p>
        </p:txBody>
      </p:sp>
      <p:sp>
        <p:nvSpPr>
          <p:cNvPr id="3" name="TextBox 2">
            <a:extLst>
              <a:ext uri="{FF2B5EF4-FFF2-40B4-BE49-F238E27FC236}">
                <a16:creationId xmlns:a16="http://schemas.microsoft.com/office/drawing/2014/main" id="{DF5D3312-E686-4441-96F4-F3459BFF3DB7}"/>
              </a:ext>
            </a:extLst>
          </p:cNvPr>
          <p:cNvSpPr txBox="1"/>
          <p:nvPr/>
        </p:nvSpPr>
        <p:spPr>
          <a:xfrm>
            <a:off x="1332411" y="1905647"/>
            <a:ext cx="8569235" cy="4324261"/>
          </a:xfrm>
          <a:prstGeom prst="rect">
            <a:avLst/>
          </a:prstGeom>
          <a:noFill/>
        </p:spPr>
        <p:txBody>
          <a:bodyPr wrap="square" rtlCol="0">
            <a:spAutoFit/>
          </a:bodyPr>
          <a:lstStyle/>
          <a:p>
            <a:pPr marL="342900" indent="-342900" algn="l" fontAlgn="base">
              <a:spcAft>
                <a:spcPts val="1200"/>
              </a:spcAft>
              <a:buFont typeface="+mj-lt"/>
              <a:buAutoNum type="arabicPeriod"/>
            </a:pPr>
            <a:r>
              <a:rPr lang="en-US" sz="2300" b="0" i="0" dirty="0">
                <a:solidFill>
                  <a:srgbClr val="000000"/>
                </a:solidFill>
                <a:effectLst/>
                <a:latin typeface="Calibri" panose="020F0502020204030204" pitchFamily="34" charset="0"/>
              </a:rPr>
              <a:t>How can we curate more diverse collections which reflect the diversity of the student body and their research interests?</a:t>
            </a:r>
          </a:p>
          <a:p>
            <a:pPr marL="342900" indent="-342900" algn="l" fontAlgn="base">
              <a:spcAft>
                <a:spcPts val="1200"/>
              </a:spcAft>
              <a:buFont typeface="+mj-lt"/>
              <a:buAutoNum type="arabicPeriod"/>
            </a:pPr>
            <a:r>
              <a:rPr lang="en-US" sz="2300" b="0" i="0" dirty="0">
                <a:solidFill>
                  <a:srgbClr val="000000"/>
                </a:solidFill>
                <a:effectLst/>
                <a:latin typeface="Calibri" panose="020F0502020204030204" pitchFamily="34" charset="0"/>
              </a:rPr>
              <a:t>We know what informal learning environments can look like in a physical library. What can a library-centric informal learning environment look like online?</a:t>
            </a:r>
          </a:p>
          <a:p>
            <a:pPr algn="l" fontAlgn="base"/>
            <a:endParaRPr lang="en-US" sz="2000" dirty="0">
              <a:solidFill>
                <a:srgbClr val="000000"/>
              </a:solidFill>
              <a:latin typeface="Calibri" panose="020F0502020204030204" pitchFamily="34" charset="0"/>
            </a:endParaRPr>
          </a:p>
          <a:p>
            <a:pPr algn="l" fontAlgn="base"/>
            <a:endParaRPr lang="en-US" sz="2000" b="0" i="0" dirty="0">
              <a:solidFill>
                <a:srgbClr val="000000"/>
              </a:solidFill>
              <a:effectLst/>
              <a:latin typeface="Calibri" panose="020F0502020204030204" pitchFamily="34" charset="0"/>
            </a:endParaRPr>
          </a:p>
          <a:p>
            <a:pPr algn="l" fontAlgn="base"/>
            <a:r>
              <a:rPr lang="en-US" sz="2000" dirty="0">
                <a:solidFill>
                  <a:srgbClr val="000000"/>
                </a:solidFill>
                <a:latin typeface="Calibri" panose="020F0502020204030204" pitchFamily="34" charset="0"/>
              </a:rPr>
              <a:t>If your group is interested in working on one of these project seeds, next week after your group has gotten organized and completed the first two worksheets, email Drexel Libraries’ John Wiggins to set up an initial interview (no more than 30 minutes long): </a:t>
            </a:r>
            <a:r>
              <a:rPr lang="en-US" sz="2000" b="0" i="0" u="none" strike="noStrike" dirty="0">
                <a:solidFill>
                  <a:srgbClr val="006699"/>
                </a:solidFill>
                <a:effectLst/>
                <a:hlinkClick r:id="rId2"/>
              </a:rPr>
              <a:t>jww@drexel.edu</a:t>
            </a:r>
            <a:endParaRPr lang="en-US" sz="2000" dirty="0">
              <a:solidFill>
                <a:srgbClr val="000000"/>
              </a:solidFill>
              <a:latin typeface="Calibri" panose="020F0502020204030204" pitchFamily="34" charset="0"/>
            </a:endParaRPr>
          </a:p>
          <a:p>
            <a:pPr fontAlgn="base"/>
            <a:endParaRPr lang="en-US" sz="20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27373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B533-A434-4DA2-8B20-50320789689D}"/>
              </a:ext>
            </a:extLst>
          </p:cNvPr>
          <p:cNvSpPr>
            <a:spLocks noGrp="1"/>
          </p:cNvSpPr>
          <p:nvPr>
            <p:ph type="title"/>
          </p:nvPr>
        </p:nvSpPr>
        <p:spPr/>
        <p:txBody>
          <a:bodyPr>
            <a:normAutofit/>
          </a:bodyPr>
          <a:lstStyle/>
          <a:p>
            <a:r>
              <a:rPr lang="en-US" sz="4000" b="1" dirty="0">
                <a:solidFill>
                  <a:schemeClr val="accent1">
                    <a:lumMod val="50000"/>
                  </a:schemeClr>
                </a:solidFill>
              </a:rPr>
              <a:t>Week 1 Worksheet #1: Determine Your Group Roles</a:t>
            </a:r>
          </a:p>
        </p:txBody>
      </p:sp>
      <p:sp>
        <p:nvSpPr>
          <p:cNvPr id="3" name="Content Placeholder 2">
            <a:extLst>
              <a:ext uri="{FF2B5EF4-FFF2-40B4-BE49-F238E27FC236}">
                <a16:creationId xmlns:a16="http://schemas.microsoft.com/office/drawing/2014/main" id="{202EDB2D-F1C4-45FB-8288-5007992F8949}"/>
              </a:ext>
            </a:extLst>
          </p:cNvPr>
          <p:cNvSpPr>
            <a:spLocks noGrp="1"/>
          </p:cNvSpPr>
          <p:nvPr>
            <p:ph idx="1"/>
          </p:nvPr>
        </p:nvSpPr>
        <p:spPr>
          <a:xfrm>
            <a:off x="838200" y="1825625"/>
            <a:ext cx="10515600" cy="4351338"/>
          </a:xfrm>
        </p:spPr>
        <p:txBody>
          <a:bodyPr>
            <a:normAutofit/>
          </a:bodyPr>
          <a:lstStyle/>
          <a:p>
            <a:pPr marL="0" marR="0" indent="0">
              <a:spcBef>
                <a:spcPts val="0"/>
              </a:spcBef>
              <a:spcAft>
                <a:spcPts val="0"/>
              </a:spcAft>
              <a:buNone/>
              <a:tabLst>
                <a:tab pos="720725" algn="l"/>
              </a:tabLst>
            </a:pPr>
            <a:r>
              <a:rPr lang="en-US" sz="2000" dirty="0">
                <a:effectLst/>
                <a:ea typeface="Trebuchet MS" panose="020B0603020202020204" pitchFamily="34" charset="0"/>
                <a:cs typeface="Trebuchet MS" panose="020B0603020202020204" pitchFamily="34" charset="0"/>
              </a:rPr>
              <a:t>Take some time to get to know your group members. Discuss: why are you taking this class? What’s your experience in working with community groups? What’s your experience with library and information services? What’s your experience with digital technologies, as a user, as a student, or in work settings? </a:t>
            </a:r>
          </a:p>
          <a:p>
            <a:pPr marL="0" marR="1005205" indent="0">
              <a:spcBef>
                <a:spcPts val="0"/>
              </a:spcBef>
              <a:spcAft>
                <a:spcPts val="0"/>
              </a:spcAft>
              <a:buNone/>
              <a:tabLst>
                <a:tab pos="720725" algn="l"/>
              </a:tabLst>
            </a:pPr>
            <a:r>
              <a:rPr lang="en-US" sz="2000" dirty="0">
                <a:effectLst/>
                <a:ea typeface="Trebuchet MS" panose="020B0603020202020204" pitchFamily="34" charset="0"/>
                <a:cs typeface="Trebuchet MS" panose="020B0603020202020204" pitchFamily="34" charset="0"/>
              </a:rPr>
              <a:t> </a:t>
            </a:r>
          </a:p>
          <a:p>
            <a:pPr marL="0" marR="0" indent="0">
              <a:spcBef>
                <a:spcPts val="0"/>
              </a:spcBef>
              <a:spcAft>
                <a:spcPts val="0"/>
              </a:spcAft>
              <a:buNone/>
              <a:tabLst>
                <a:tab pos="720725" algn="l"/>
              </a:tabLst>
            </a:pPr>
            <a:r>
              <a:rPr lang="en-US" sz="2000" dirty="0">
                <a:effectLst/>
                <a:ea typeface="Trebuchet MS" panose="020B0603020202020204" pitchFamily="34" charset="0"/>
                <a:cs typeface="Trebuchet MS" panose="020B0603020202020204" pitchFamily="34" charset="0"/>
              </a:rPr>
              <a:t>Now select roles for each member of your group. </a:t>
            </a:r>
            <a:r>
              <a:rPr lang="en-US" sz="2000" dirty="0">
                <a:ea typeface="Trebuchet MS" panose="020B0603020202020204" pitchFamily="34" charset="0"/>
                <a:cs typeface="Trebuchet MS" panose="020B0603020202020204" pitchFamily="34" charset="0"/>
              </a:rPr>
              <a:t>Group r</a:t>
            </a:r>
            <a:r>
              <a:rPr lang="en-US" sz="2000" dirty="0">
                <a:effectLst/>
                <a:ea typeface="Trebuchet MS" panose="020B0603020202020204" pitchFamily="34" charset="0"/>
                <a:cs typeface="Trebuchet MS" panose="020B0603020202020204" pitchFamily="34" charset="0"/>
              </a:rPr>
              <a:t>oles: scheduler/project manager, session moderator, library and community specialist, and meeting notetaker. Create a chart including each group member’s name, chosen role(s), and a few sentences about why you chose each role.</a:t>
            </a:r>
          </a:p>
          <a:p>
            <a:pPr marL="0" marR="1005205" indent="0">
              <a:spcBef>
                <a:spcPts val="0"/>
              </a:spcBef>
              <a:spcAft>
                <a:spcPts val="0"/>
              </a:spcAft>
              <a:buNone/>
              <a:tabLst>
                <a:tab pos="720725" algn="l"/>
              </a:tabLst>
            </a:pPr>
            <a:r>
              <a:rPr lang="en-US" sz="2000" dirty="0">
                <a:effectLst/>
                <a:ea typeface="Trebuchet MS" panose="020B0603020202020204" pitchFamily="34" charset="0"/>
                <a:cs typeface="Trebuchet MS" panose="020B0603020202020204" pitchFamily="34" charset="0"/>
              </a:rPr>
              <a:t> </a:t>
            </a:r>
          </a:p>
          <a:p>
            <a:pPr marL="0" marR="0" indent="0">
              <a:spcBef>
                <a:spcPts val="0"/>
              </a:spcBef>
              <a:spcAft>
                <a:spcPts val="0"/>
              </a:spcAft>
              <a:buNone/>
              <a:tabLst>
                <a:tab pos="720725" algn="l"/>
              </a:tabLst>
            </a:pPr>
            <a:r>
              <a:rPr lang="en-US" sz="2000" b="1" dirty="0">
                <a:effectLst/>
                <a:ea typeface="Trebuchet MS" panose="020B0603020202020204" pitchFamily="34" charset="0"/>
                <a:cs typeface="Trebuchet MS" panose="020B0603020202020204" pitchFamily="34" charset="0"/>
              </a:rPr>
              <a:t>Note: </a:t>
            </a:r>
            <a:r>
              <a:rPr lang="en-US" sz="2000" dirty="0">
                <a:effectLst/>
                <a:ea typeface="Trebuchet MS" panose="020B0603020202020204" pitchFamily="34" charset="0"/>
                <a:cs typeface="Trebuchet MS" panose="020B0603020202020204" pitchFamily="34" charset="0"/>
              </a:rPr>
              <a:t>Depending on the number of people in your group, you might need to assign people multiple roles, or some of your group members might want to take on the same roles as other members. If you’re unable to work with a group, write a few paragraphs defining your role as a sole project designer and discussing challenges and advantages of working alone on your design project.</a:t>
            </a:r>
          </a:p>
        </p:txBody>
      </p:sp>
    </p:spTree>
    <p:extLst>
      <p:ext uri="{BB962C8B-B14F-4D97-AF65-F5344CB8AC3E}">
        <p14:creationId xmlns:p14="http://schemas.microsoft.com/office/powerpoint/2010/main" val="94789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B533-A434-4DA2-8B20-50320789689D}"/>
              </a:ext>
            </a:extLst>
          </p:cNvPr>
          <p:cNvSpPr>
            <a:spLocks noGrp="1"/>
          </p:cNvSpPr>
          <p:nvPr>
            <p:ph type="title"/>
          </p:nvPr>
        </p:nvSpPr>
        <p:spPr/>
        <p:txBody>
          <a:bodyPr>
            <a:normAutofit/>
          </a:bodyPr>
          <a:lstStyle/>
          <a:p>
            <a:r>
              <a:rPr lang="en-US" sz="3900" b="1" dirty="0">
                <a:solidFill>
                  <a:schemeClr val="accent1">
                    <a:lumMod val="50000"/>
                  </a:schemeClr>
                </a:solidFill>
              </a:rPr>
              <a:t>Week 1 Worksheet #2: Define Your Design Challenge</a:t>
            </a:r>
          </a:p>
        </p:txBody>
      </p:sp>
      <p:sp>
        <p:nvSpPr>
          <p:cNvPr id="3" name="Content Placeholder 2">
            <a:extLst>
              <a:ext uri="{FF2B5EF4-FFF2-40B4-BE49-F238E27FC236}">
                <a16:creationId xmlns:a16="http://schemas.microsoft.com/office/drawing/2014/main" id="{202EDB2D-F1C4-45FB-8288-5007992F8949}"/>
              </a:ext>
            </a:extLst>
          </p:cNvPr>
          <p:cNvSpPr>
            <a:spLocks noGrp="1"/>
          </p:cNvSpPr>
          <p:nvPr>
            <p:ph idx="1"/>
          </p:nvPr>
        </p:nvSpPr>
        <p:spPr>
          <a:xfrm>
            <a:off x="838200" y="1418796"/>
            <a:ext cx="10515600" cy="4351338"/>
          </a:xfrm>
        </p:spPr>
        <p:txBody>
          <a:bodyPr>
            <a:normAutofit/>
          </a:bodyPr>
          <a:lstStyle/>
          <a:p>
            <a:pPr marL="0" indent="0">
              <a:buNone/>
            </a:pPr>
            <a:r>
              <a:rPr lang="en-US" sz="2200" dirty="0"/>
              <a:t>Create a list of “How Might We” questions you could address for your design challenge. These are problems in the target community that digital information services could help users to address. Here some are guidelines to follow when crafting your “How Might We” questions:</a:t>
            </a:r>
          </a:p>
          <a:p>
            <a:pPr marL="0" indent="0">
              <a:buNone/>
            </a:pPr>
            <a:r>
              <a:rPr lang="en-US" sz="2200" dirty="0"/>
              <a:t>1.	Focus on a specific user group in the library.</a:t>
            </a:r>
          </a:p>
          <a:p>
            <a:pPr marL="0" indent="0">
              <a:buNone/>
            </a:pPr>
            <a:r>
              <a:rPr lang="en-US" sz="2200" dirty="0"/>
              <a:t>2.	Make sure your question addresses a problem in the community.</a:t>
            </a:r>
          </a:p>
          <a:p>
            <a:pPr marL="0" indent="0">
              <a:buNone/>
            </a:pPr>
            <a:r>
              <a:rPr lang="en-US" sz="2200" dirty="0"/>
              <a:t>3.	Leave room for opportunities to explore multiple solutions.</a:t>
            </a:r>
          </a:p>
          <a:p>
            <a:pPr marL="0" indent="0">
              <a:buNone/>
            </a:pPr>
            <a:r>
              <a:rPr lang="en-US" sz="2200" dirty="0"/>
              <a:t>4.	Ensure it is feasible to complete the project in a 10-week timeline. </a:t>
            </a:r>
          </a:p>
          <a:p>
            <a:pPr marL="0" indent="0">
              <a:buNone/>
            </a:pPr>
            <a:r>
              <a:rPr lang="en-US" sz="2200" dirty="0"/>
              <a:t>----------</a:t>
            </a:r>
          </a:p>
          <a:p>
            <a:pPr marL="0" indent="0">
              <a:buNone/>
            </a:pPr>
            <a:r>
              <a:rPr lang="en-US" sz="2200" dirty="0">
                <a:solidFill>
                  <a:srgbClr val="002060"/>
                </a:solidFill>
              </a:rPr>
              <a:t>Save your group’s “How Might We” questions in a file that you’ll be able to access easily in class next week.</a:t>
            </a:r>
          </a:p>
          <a:p>
            <a:pPr marL="0" indent="0">
              <a:buNone/>
            </a:pPr>
            <a:endParaRPr lang="en-US" sz="2200" dirty="0"/>
          </a:p>
        </p:txBody>
      </p:sp>
    </p:spTree>
    <p:extLst>
      <p:ext uri="{BB962C8B-B14F-4D97-AF65-F5344CB8AC3E}">
        <p14:creationId xmlns:p14="http://schemas.microsoft.com/office/powerpoint/2010/main" val="232704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5C4F-501F-44FA-A5BC-7A54D2F1994C}"/>
              </a:ext>
            </a:extLst>
          </p:cNvPr>
          <p:cNvSpPr>
            <a:spLocks noGrp="1"/>
          </p:cNvSpPr>
          <p:nvPr>
            <p:ph type="title"/>
          </p:nvPr>
        </p:nvSpPr>
        <p:spPr>
          <a:xfrm>
            <a:off x="3730914" y="365125"/>
            <a:ext cx="4730172" cy="1325563"/>
          </a:xfrm>
        </p:spPr>
        <p:txBody>
          <a:bodyPr/>
          <a:lstStyle/>
          <a:p>
            <a:r>
              <a:rPr lang="en-US" b="1" dirty="0">
                <a:solidFill>
                  <a:schemeClr val="accent1">
                    <a:lumMod val="50000"/>
                  </a:schemeClr>
                </a:solidFill>
              </a:rPr>
              <a:t>Friendly Reminders  </a:t>
            </a:r>
          </a:p>
        </p:txBody>
      </p:sp>
      <p:sp>
        <p:nvSpPr>
          <p:cNvPr id="3" name="Content Placeholder 2">
            <a:extLst>
              <a:ext uri="{FF2B5EF4-FFF2-40B4-BE49-F238E27FC236}">
                <a16:creationId xmlns:a16="http://schemas.microsoft.com/office/drawing/2014/main" id="{DFF7AF31-7F5C-40A5-8ABD-09C3C760AD45}"/>
              </a:ext>
            </a:extLst>
          </p:cNvPr>
          <p:cNvSpPr>
            <a:spLocks noGrp="1"/>
          </p:cNvSpPr>
          <p:nvPr>
            <p:ph idx="1"/>
          </p:nvPr>
        </p:nvSpPr>
        <p:spPr>
          <a:xfrm>
            <a:off x="838200" y="2142309"/>
            <a:ext cx="9469582" cy="4034654"/>
          </a:xfrm>
        </p:spPr>
        <p:txBody>
          <a:bodyPr>
            <a:normAutofit/>
          </a:bodyPr>
          <a:lstStyle/>
          <a:p>
            <a:pPr>
              <a:spcBef>
                <a:spcPts val="1200"/>
              </a:spcBef>
            </a:pPr>
            <a:r>
              <a:rPr lang="en-US" sz="2200" dirty="0"/>
              <a:t>You must complete the first two worksheets by the end of this week to stay on schedule for the term!</a:t>
            </a:r>
          </a:p>
          <a:p>
            <a:pPr>
              <a:spcBef>
                <a:spcPts val="1200"/>
              </a:spcBef>
            </a:pPr>
            <a:r>
              <a:rPr lang="en-US" sz="2200" dirty="0"/>
              <a:t>Do the readings for next week by the beginning of class.</a:t>
            </a:r>
          </a:p>
        </p:txBody>
      </p:sp>
      <p:pic>
        <p:nvPicPr>
          <p:cNvPr id="7" name="Picture 6">
            <a:extLst>
              <a:ext uri="{FF2B5EF4-FFF2-40B4-BE49-F238E27FC236}">
                <a16:creationId xmlns:a16="http://schemas.microsoft.com/office/drawing/2014/main" id="{630F518B-6942-498A-9719-830CBB626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36153" y="570706"/>
            <a:ext cx="914400" cy="914400"/>
          </a:xfrm>
          <a:prstGeom prst="rect">
            <a:avLst/>
          </a:prstGeom>
        </p:spPr>
      </p:pic>
      <p:pic>
        <p:nvPicPr>
          <p:cNvPr id="5" name="Picture 4">
            <a:extLst>
              <a:ext uri="{FF2B5EF4-FFF2-40B4-BE49-F238E27FC236}">
                <a16:creationId xmlns:a16="http://schemas.microsoft.com/office/drawing/2014/main" id="{E1DE56DE-410B-4DBC-90B3-8B1157DF2D3F}"/>
              </a:ext>
            </a:extLst>
          </p:cNvPr>
          <p:cNvPicPr>
            <a:picLocks noChangeAspect="1"/>
          </p:cNvPicPr>
          <p:nvPr/>
        </p:nvPicPr>
        <p:blipFill rotWithShape="1">
          <a:blip r:embed="rId3">
            <a:extLst>
              <a:ext uri="{28A0092B-C50C-407E-A947-70E740481C1C}">
                <a14:useLocalDpi xmlns:a14="http://schemas.microsoft.com/office/drawing/2010/main" val="0"/>
              </a:ext>
            </a:extLst>
          </a:blip>
          <a:srcRect b="11612"/>
          <a:stretch/>
        </p:blipFill>
        <p:spPr>
          <a:xfrm>
            <a:off x="9052658" y="3626506"/>
            <a:ext cx="2751414" cy="2743200"/>
          </a:xfrm>
          <a:prstGeom prst="rect">
            <a:avLst/>
          </a:prstGeom>
        </p:spPr>
      </p:pic>
      <p:sp>
        <p:nvSpPr>
          <p:cNvPr id="6" name="TextBox 5">
            <a:extLst>
              <a:ext uri="{FF2B5EF4-FFF2-40B4-BE49-F238E27FC236}">
                <a16:creationId xmlns:a16="http://schemas.microsoft.com/office/drawing/2014/main" id="{DCCA6E5A-20BA-4D75-A1DC-328DCA672CDB}"/>
              </a:ext>
            </a:extLst>
          </p:cNvPr>
          <p:cNvSpPr txBox="1"/>
          <p:nvPr/>
        </p:nvSpPr>
        <p:spPr>
          <a:xfrm>
            <a:off x="9097817" y="6369706"/>
            <a:ext cx="2706255" cy="369332"/>
          </a:xfrm>
          <a:prstGeom prst="rect">
            <a:avLst/>
          </a:prstGeom>
          <a:noFill/>
        </p:spPr>
        <p:txBody>
          <a:bodyPr wrap="square" rtlCol="0">
            <a:spAutoFit/>
          </a:bodyPr>
          <a:lstStyle/>
          <a:p>
            <a:r>
              <a:rPr lang="en-US" sz="900" dirty="0">
                <a:hlinkClick r:id="rId4"/>
              </a:rPr>
              <a:t>https://pics.me.me/little-niddles-a-friendly-reminder-friendly-reminders-almost-never-feel-43312776.png</a:t>
            </a:r>
            <a:r>
              <a:rPr lang="en-US" sz="900" dirty="0"/>
              <a:t> </a:t>
            </a:r>
          </a:p>
        </p:txBody>
      </p:sp>
    </p:spTree>
    <p:extLst>
      <p:ext uri="{BB962C8B-B14F-4D97-AF65-F5344CB8AC3E}">
        <p14:creationId xmlns:p14="http://schemas.microsoft.com/office/powerpoint/2010/main" val="189046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6067-5E02-4325-AF1E-147A3DC01C35}"/>
              </a:ext>
            </a:extLst>
          </p:cNvPr>
          <p:cNvSpPr>
            <a:spLocks noGrp="1"/>
          </p:cNvSpPr>
          <p:nvPr>
            <p:ph type="title"/>
          </p:nvPr>
        </p:nvSpPr>
        <p:spPr/>
        <p:txBody>
          <a:bodyPr/>
          <a:lstStyle/>
          <a:p>
            <a:pPr algn="ctr"/>
            <a:r>
              <a:rPr lang="en-US" b="1" dirty="0">
                <a:solidFill>
                  <a:schemeClr val="accent1">
                    <a:lumMod val="50000"/>
                  </a:schemeClr>
                </a:solidFill>
              </a:rPr>
              <a:t>Course Learning Outcomes</a:t>
            </a:r>
          </a:p>
        </p:txBody>
      </p:sp>
      <p:sp>
        <p:nvSpPr>
          <p:cNvPr id="3" name="Content Placeholder 2">
            <a:extLst>
              <a:ext uri="{FF2B5EF4-FFF2-40B4-BE49-F238E27FC236}">
                <a16:creationId xmlns:a16="http://schemas.microsoft.com/office/drawing/2014/main" id="{6601AE52-035E-4878-A93B-4C3300910497}"/>
              </a:ext>
            </a:extLst>
          </p:cNvPr>
          <p:cNvSpPr>
            <a:spLocks noGrp="1"/>
          </p:cNvSpPr>
          <p:nvPr>
            <p:ph idx="1"/>
          </p:nvPr>
        </p:nvSpPr>
        <p:spPr>
          <a:xfrm>
            <a:off x="838200" y="1825625"/>
            <a:ext cx="9899469" cy="4351338"/>
          </a:xfrm>
        </p:spPr>
        <p:txBody>
          <a:bodyPr>
            <a:normAutofit/>
          </a:bodyPr>
          <a:lstStyle/>
          <a:p>
            <a:pPr marL="342900" marR="0" lvl="0" indent="-342900">
              <a:lnSpc>
                <a:spcPct val="107000"/>
              </a:lnSpc>
              <a:spcBef>
                <a:spcPts val="60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Explain the major concepts and processes of community information needs analysis. </a:t>
            </a:r>
          </a:p>
          <a:p>
            <a:pPr marL="342900" marR="0" lvl="0" indent="-342900">
              <a:lnSpc>
                <a:spcPct val="107000"/>
              </a:lnSpc>
              <a:spcBef>
                <a:spcPts val="60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Describe the major elements of design thinking, with particular focus on digital information service design. </a:t>
            </a:r>
          </a:p>
          <a:p>
            <a:pPr marL="342900" marR="0" lvl="0" indent="-342900">
              <a:lnSpc>
                <a:spcPct val="107000"/>
              </a:lnSpc>
              <a:spcBef>
                <a:spcPts val="60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Identify a significant information service need within a target community. </a:t>
            </a:r>
          </a:p>
          <a:p>
            <a:pPr marL="342900" marR="0" lvl="0" indent="-342900">
              <a:lnSpc>
                <a:spcPct val="107000"/>
              </a:lnSpc>
              <a:spcBef>
                <a:spcPts val="600"/>
              </a:spcBef>
              <a:spcAft>
                <a:spcPts val="0"/>
              </a:spcAft>
              <a:buFont typeface="Symbol" panose="05050102010706020507" pitchFamily="18" charset="2"/>
              <a:buChar char=""/>
            </a:pPr>
            <a:r>
              <a:rPr lang="en-US" sz="2200" dirty="0">
                <a:effectLst/>
                <a:ea typeface="Calibri" panose="020F0502020204030204" pitchFamily="34" charset="0"/>
                <a:cs typeface="Times New Roman" panose="02020603050405020304" pitchFamily="18" charset="0"/>
              </a:rPr>
              <a:t>Work collaboratively to design a problem-based information service addressing a community-based information need.</a:t>
            </a:r>
          </a:p>
          <a:p>
            <a:pPr marL="0" indent="0">
              <a:buNone/>
            </a:pPr>
            <a:endParaRPr lang="en-US" sz="2200" dirty="0"/>
          </a:p>
        </p:txBody>
      </p:sp>
      <p:pic>
        <p:nvPicPr>
          <p:cNvPr id="5" name="Picture 4">
            <a:extLst>
              <a:ext uri="{FF2B5EF4-FFF2-40B4-BE49-F238E27FC236}">
                <a16:creationId xmlns:a16="http://schemas.microsoft.com/office/drawing/2014/main" id="{5B9D7E46-1BC2-4860-A0E1-447DCC0D3F2E}"/>
              </a:ext>
            </a:extLst>
          </p:cNvPr>
          <p:cNvPicPr>
            <a:picLocks noChangeAspect="1"/>
          </p:cNvPicPr>
          <p:nvPr/>
        </p:nvPicPr>
        <p:blipFill rotWithShape="1">
          <a:blip r:embed="rId2">
            <a:extLst>
              <a:ext uri="{28A0092B-C50C-407E-A947-70E740481C1C}">
                <a14:useLocalDpi xmlns:a14="http://schemas.microsoft.com/office/drawing/2010/main" val="0"/>
              </a:ext>
            </a:extLst>
          </a:blip>
          <a:srcRect l="7441" t="12257" r="10673" b="6666"/>
          <a:stretch/>
        </p:blipFill>
        <p:spPr>
          <a:xfrm>
            <a:off x="9919853" y="4520479"/>
            <a:ext cx="1847027" cy="1828800"/>
          </a:xfrm>
          <a:prstGeom prst="rect">
            <a:avLst/>
          </a:prstGeom>
        </p:spPr>
      </p:pic>
    </p:spTree>
    <p:extLst>
      <p:ext uri="{BB962C8B-B14F-4D97-AF65-F5344CB8AC3E}">
        <p14:creationId xmlns:p14="http://schemas.microsoft.com/office/powerpoint/2010/main" val="419632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D11C-B431-4B57-9357-D722B016036F}"/>
              </a:ext>
            </a:extLst>
          </p:cNvPr>
          <p:cNvSpPr>
            <a:spLocks noGrp="1"/>
          </p:cNvSpPr>
          <p:nvPr>
            <p:ph type="title"/>
          </p:nvPr>
        </p:nvSpPr>
        <p:spPr>
          <a:xfrm>
            <a:off x="4223674" y="716101"/>
            <a:ext cx="3744653" cy="1325563"/>
          </a:xfrm>
        </p:spPr>
        <p:txBody>
          <a:bodyPr/>
          <a:lstStyle/>
          <a:p>
            <a:r>
              <a:rPr lang="en-US" b="1" dirty="0">
                <a:solidFill>
                  <a:schemeClr val="accent1">
                    <a:lumMod val="50000"/>
                  </a:schemeClr>
                </a:solidFill>
              </a:rPr>
              <a:t>Course Plan</a:t>
            </a:r>
          </a:p>
        </p:txBody>
      </p:sp>
      <p:sp>
        <p:nvSpPr>
          <p:cNvPr id="3" name="Content Placeholder 2">
            <a:extLst>
              <a:ext uri="{FF2B5EF4-FFF2-40B4-BE49-F238E27FC236}">
                <a16:creationId xmlns:a16="http://schemas.microsoft.com/office/drawing/2014/main" id="{FA0ECECB-4C2B-4B8D-93C7-7108475CCDE4}"/>
              </a:ext>
            </a:extLst>
          </p:cNvPr>
          <p:cNvSpPr>
            <a:spLocks noGrp="1"/>
          </p:cNvSpPr>
          <p:nvPr>
            <p:ph idx="1"/>
          </p:nvPr>
        </p:nvSpPr>
        <p:spPr>
          <a:xfrm>
            <a:off x="1263070" y="1748299"/>
            <a:ext cx="9746675" cy="4351338"/>
          </a:xfrm>
        </p:spPr>
        <p:txBody>
          <a:bodyPr>
            <a:noAutofit/>
          </a:bodyPr>
          <a:lstStyle/>
          <a:p>
            <a:endParaRPr lang="en-US" sz="2000" dirty="0"/>
          </a:p>
          <a:p>
            <a:endParaRPr lang="en-US" sz="2000" dirty="0"/>
          </a:p>
          <a:p>
            <a:r>
              <a:rPr lang="en-US" sz="2200" dirty="0"/>
              <a:t>Weekly class sessions on Zoom – live or recorded – your choice!</a:t>
            </a:r>
          </a:p>
          <a:p>
            <a:r>
              <a:rPr lang="en-US" sz="2200" dirty="0"/>
              <a:t>Design-thinking is group based! Much of the work for this class will be done in groups.</a:t>
            </a:r>
          </a:p>
          <a:p>
            <a:r>
              <a:rPr lang="en-US" sz="2200" dirty="0"/>
              <a:t>Sign up for a group on Blackboard.</a:t>
            </a:r>
          </a:p>
          <a:p>
            <a:pPr>
              <a:spcAft>
                <a:spcPts val="600"/>
              </a:spcAft>
            </a:pPr>
            <a:r>
              <a:rPr lang="en-US" sz="2200" dirty="0"/>
              <a:t>Groups will work with Sam Kirk and John Wiggins, Drexel Libraries:</a:t>
            </a:r>
          </a:p>
          <a:p>
            <a:pPr marL="457200" lvl="1" indent="0">
              <a:spcBef>
                <a:spcPts val="0"/>
              </a:spcBef>
              <a:buNone/>
            </a:pPr>
            <a:r>
              <a:rPr lang="en-US" sz="1600" dirty="0"/>
              <a:t>Sam Kirk				John Wiggins</a:t>
            </a:r>
          </a:p>
          <a:p>
            <a:pPr marL="457200" lvl="1" indent="0">
              <a:spcBef>
                <a:spcPts val="0"/>
              </a:spcBef>
              <a:buNone/>
            </a:pPr>
            <a:r>
              <a:rPr lang="en-US" sz="1600" dirty="0"/>
              <a:t>Manager, Curricula Support			Director, Services &amp; Quality Improvement</a:t>
            </a:r>
          </a:p>
          <a:p>
            <a:pPr marL="457200" lvl="1" indent="0">
              <a:spcBef>
                <a:spcPts val="0"/>
              </a:spcBef>
              <a:buNone/>
            </a:pPr>
            <a:r>
              <a:rPr lang="en-US" sz="1600" dirty="0"/>
              <a:t>Drexel University Libraries			Drexel University Libraries</a:t>
            </a:r>
          </a:p>
          <a:p>
            <a:pPr marL="457200" lvl="1" indent="0">
              <a:spcBef>
                <a:spcPts val="0"/>
              </a:spcBef>
              <a:buNone/>
            </a:pPr>
            <a:r>
              <a:rPr lang="en-US" sz="1600" dirty="0"/>
              <a:t>Hagerty Library, Room L32			Hagerty Library, Room 135</a:t>
            </a:r>
          </a:p>
          <a:p>
            <a:pPr marL="457200" lvl="1" indent="0">
              <a:spcBef>
                <a:spcPts val="0"/>
              </a:spcBef>
              <a:buNone/>
            </a:pPr>
            <a:r>
              <a:rPr lang="en-US" sz="1600" dirty="0">
                <a:hlinkClick r:id="rId2"/>
              </a:rPr>
              <a:t>sk3934@drexel.edu</a:t>
            </a:r>
            <a:r>
              <a:rPr lang="en-US" sz="1600" dirty="0"/>
              <a:t>			</a:t>
            </a:r>
            <a:r>
              <a:rPr lang="en-US" sz="1600" b="0" i="0" u="none" strike="noStrike" dirty="0">
                <a:solidFill>
                  <a:srgbClr val="006699"/>
                </a:solidFill>
                <a:effectLst/>
                <a:hlinkClick r:id="rId3"/>
              </a:rPr>
              <a:t>jww@drexel.edu</a:t>
            </a:r>
            <a:r>
              <a:rPr lang="en-US" sz="1600" dirty="0"/>
              <a:t>	</a:t>
            </a:r>
          </a:p>
          <a:p>
            <a:endParaRPr lang="en-US" sz="2000" dirty="0"/>
          </a:p>
        </p:txBody>
      </p:sp>
      <p:pic>
        <p:nvPicPr>
          <p:cNvPr id="5" name="Picture 4">
            <a:extLst>
              <a:ext uri="{FF2B5EF4-FFF2-40B4-BE49-F238E27FC236}">
                <a16:creationId xmlns:a16="http://schemas.microsoft.com/office/drawing/2014/main" id="{75F4D858-7508-49E8-87EF-E5CE077BE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27" y="422627"/>
            <a:ext cx="2377440" cy="1143114"/>
          </a:xfrm>
          <a:prstGeom prst="rect">
            <a:avLst/>
          </a:prstGeom>
        </p:spPr>
      </p:pic>
      <p:sp>
        <p:nvSpPr>
          <p:cNvPr id="6" name="TextBox 5">
            <a:extLst>
              <a:ext uri="{FF2B5EF4-FFF2-40B4-BE49-F238E27FC236}">
                <a16:creationId xmlns:a16="http://schemas.microsoft.com/office/drawing/2014/main" id="{6ECF811D-1B4C-4FA2-87AF-9F5A05200B90}"/>
              </a:ext>
            </a:extLst>
          </p:cNvPr>
          <p:cNvSpPr txBox="1"/>
          <p:nvPr/>
        </p:nvSpPr>
        <p:spPr>
          <a:xfrm>
            <a:off x="415640" y="1625605"/>
            <a:ext cx="2604655" cy="369332"/>
          </a:xfrm>
          <a:prstGeom prst="rect">
            <a:avLst/>
          </a:prstGeom>
          <a:noFill/>
        </p:spPr>
        <p:txBody>
          <a:bodyPr wrap="square" rtlCol="0">
            <a:spAutoFit/>
          </a:bodyPr>
          <a:lstStyle/>
          <a:p>
            <a:r>
              <a:rPr lang="en-US" sz="900" dirty="0"/>
              <a:t>Image credit: </a:t>
            </a:r>
            <a:r>
              <a:rPr lang="en-US" sz="900" dirty="0">
                <a:hlinkClick r:id="rId5"/>
              </a:rPr>
              <a:t>https://www.thebigidea.nz/stories/is-design-fiction-the-new-design-thinking</a:t>
            </a:r>
            <a:r>
              <a:rPr lang="en-US" sz="900" dirty="0"/>
              <a:t> </a:t>
            </a:r>
          </a:p>
        </p:txBody>
      </p:sp>
    </p:spTree>
    <p:extLst>
      <p:ext uri="{BB962C8B-B14F-4D97-AF65-F5344CB8AC3E}">
        <p14:creationId xmlns:p14="http://schemas.microsoft.com/office/powerpoint/2010/main" val="251704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52A7-C14A-49B8-89EB-F5DFCE7FEEB4}"/>
              </a:ext>
            </a:extLst>
          </p:cNvPr>
          <p:cNvSpPr>
            <a:spLocks noGrp="1"/>
          </p:cNvSpPr>
          <p:nvPr>
            <p:ph type="title"/>
          </p:nvPr>
        </p:nvSpPr>
        <p:spPr/>
        <p:txBody>
          <a:bodyPr/>
          <a:lstStyle/>
          <a:p>
            <a:r>
              <a:rPr lang="en-US" b="1" dirty="0">
                <a:solidFill>
                  <a:schemeClr val="accent1">
                    <a:lumMod val="50000"/>
                  </a:schemeClr>
                </a:solidFill>
              </a:rPr>
              <a:t>Course Deliverables &amp; Grading</a:t>
            </a:r>
          </a:p>
        </p:txBody>
      </p:sp>
      <p:sp>
        <p:nvSpPr>
          <p:cNvPr id="3" name="Content Placeholder 2">
            <a:extLst>
              <a:ext uri="{FF2B5EF4-FFF2-40B4-BE49-F238E27FC236}">
                <a16:creationId xmlns:a16="http://schemas.microsoft.com/office/drawing/2014/main" id="{2B43FA1C-B393-48C0-9C03-1AE26D2B88ED}"/>
              </a:ext>
            </a:extLst>
          </p:cNvPr>
          <p:cNvSpPr>
            <a:spLocks noGrp="1"/>
          </p:cNvSpPr>
          <p:nvPr>
            <p:ph idx="1"/>
          </p:nvPr>
        </p:nvSpPr>
        <p:spPr>
          <a:xfrm>
            <a:off x="838201" y="1825625"/>
            <a:ext cx="9951720" cy="4351338"/>
          </a:xfrm>
        </p:spPr>
        <p:txBody>
          <a:bodyPr>
            <a:normAutofit/>
          </a:bodyPr>
          <a:lstStyle/>
          <a:p>
            <a:pPr marL="342900" marR="0" lvl="0" indent="-342900">
              <a:lnSpc>
                <a:spcPct val="107000"/>
              </a:lnSpc>
              <a:spcBef>
                <a:spcPts val="600"/>
              </a:spcBef>
              <a:spcAft>
                <a:spcPts val="0"/>
              </a:spcAft>
              <a:buFont typeface="Symbol" panose="05050102010706020507" pitchFamily="18" charset="2"/>
              <a:buChar char=""/>
            </a:pPr>
            <a:r>
              <a:rPr lang="en-US" sz="2100" dirty="0">
                <a:effectLst/>
                <a:ea typeface="Calibri" panose="020F0502020204030204" pitchFamily="34" charset="0"/>
                <a:cs typeface="Times New Roman" panose="02020603050405020304" pitchFamily="18" charset="0"/>
              </a:rPr>
              <a:t>Assignment 1: Group Roles, User Needs, and Reflection: 20%</a:t>
            </a:r>
          </a:p>
          <a:p>
            <a:pPr marL="342900" marR="0" lvl="0" indent="-342900">
              <a:lnSpc>
                <a:spcPct val="107000"/>
              </a:lnSpc>
              <a:spcBef>
                <a:spcPts val="600"/>
              </a:spcBef>
              <a:spcAft>
                <a:spcPts val="0"/>
              </a:spcAft>
              <a:buFont typeface="Symbol" panose="05050102010706020507" pitchFamily="18" charset="2"/>
              <a:buChar char=""/>
            </a:pPr>
            <a:r>
              <a:rPr lang="en-US" sz="2100" dirty="0">
                <a:effectLst/>
                <a:ea typeface="Calibri" panose="020F0502020204030204" pitchFamily="34" charset="0"/>
                <a:cs typeface="Times New Roman" panose="02020603050405020304" pitchFamily="18" charset="0"/>
              </a:rPr>
              <a:t>Assignment 2: Project Goals, Problem Statement, and Reflection: 25%</a:t>
            </a:r>
          </a:p>
          <a:p>
            <a:pPr marL="342900" marR="0" lvl="0" indent="-342900">
              <a:lnSpc>
                <a:spcPct val="107000"/>
              </a:lnSpc>
              <a:spcBef>
                <a:spcPts val="600"/>
              </a:spcBef>
              <a:spcAft>
                <a:spcPts val="0"/>
              </a:spcAft>
              <a:buFont typeface="Symbol" panose="05050102010706020507" pitchFamily="18" charset="2"/>
              <a:buChar char=""/>
            </a:pPr>
            <a:r>
              <a:rPr lang="en-US" sz="2100" dirty="0">
                <a:effectLst/>
                <a:ea typeface="Calibri" panose="020F0502020204030204" pitchFamily="34" charset="0"/>
                <a:cs typeface="Times New Roman" panose="02020603050405020304" pitchFamily="18" charset="0"/>
              </a:rPr>
              <a:t>Assignment 3: Revised Plan, Impact Evaluation, Presentation, and Reflection: 35%</a:t>
            </a:r>
          </a:p>
          <a:p>
            <a:pPr marL="342900" marR="0" lvl="0" indent="-342900">
              <a:lnSpc>
                <a:spcPct val="107000"/>
              </a:lnSpc>
              <a:spcBef>
                <a:spcPts val="600"/>
              </a:spcBef>
              <a:spcAft>
                <a:spcPts val="0"/>
              </a:spcAft>
              <a:buFont typeface="Symbol" panose="05050102010706020507" pitchFamily="18" charset="2"/>
              <a:buChar char=""/>
            </a:pPr>
            <a:r>
              <a:rPr lang="en-US" sz="2100" dirty="0">
                <a:effectLst/>
                <a:ea typeface="Calibri" panose="020F0502020204030204" pitchFamily="34" charset="0"/>
                <a:cs typeface="Times New Roman" panose="02020603050405020304" pitchFamily="18" charset="0"/>
              </a:rPr>
              <a:t>Class participation: 20%</a:t>
            </a:r>
          </a:p>
          <a:p>
            <a:pPr marL="0" marR="0" lvl="0" indent="0" algn="ctr">
              <a:lnSpc>
                <a:spcPct val="107000"/>
              </a:lnSpc>
              <a:spcBef>
                <a:spcPts val="600"/>
              </a:spcBef>
              <a:spcAft>
                <a:spcPts val="0"/>
              </a:spcAft>
              <a:buNone/>
            </a:pPr>
            <a:r>
              <a:rPr lang="en-US" sz="2100" dirty="0">
                <a:ea typeface="Calibri" panose="020F0502020204030204" pitchFamily="34" charset="0"/>
                <a:cs typeface="Times New Roman" panose="02020603050405020304" pitchFamily="18" charset="0"/>
              </a:rPr>
              <a:t>--------------</a:t>
            </a:r>
          </a:p>
          <a:p>
            <a:pPr marL="0" marR="0" lvl="0" indent="0">
              <a:lnSpc>
                <a:spcPct val="107000"/>
              </a:lnSpc>
              <a:spcBef>
                <a:spcPts val="600"/>
              </a:spcBef>
              <a:spcAft>
                <a:spcPts val="0"/>
              </a:spcAft>
              <a:buNone/>
            </a:pPr>
            <a:r>
              <a:rPr lang="en-US" sz="2100" dirty="0">
                <a:effectLst/>
                <a:ea typeface="Calibri" panose="020F0502020204030204" pitchFamily="34" charset="0"/>
                <a:cs typeface="Times New Roman" panose="02020603050405020304" pitchFamily="18" charset="0"/>
              </a:rPr>
              <a:t>You may choose to submit your work as a member of your group or individually. Group members will earn the same grade on assignments submitted together.</a:t>
            </a:r>
          </a:p>
          <a:p>
            <a:pPr marL="0" marR="0" lvl="0" indent="0">
              <a:lnSpc>
                <a:spcPct val="107000"/>
              </a:lnSpc>
              <a:spcBef>
                <a:spcPts val="600"/>
              </a:spcBef>
              <a:spcAft>
                <a:spcPts val="0"/>
              </a:spcAft>
              <a:buNone/>
            </a:pPr>
            <a:endParaRPr lang="en-US" sz="2100" dirty="0">
              <a:effectLst/>
              <a:ea typeface="Calibri" panose="020F0502020204030204" pitchFamily="34" charset="0"/>
              <a:cs typeface="Times New Roman" panose="02020603050405020304" pitchFamily="18" charset="0"/>
            </a:endParaRPr>
          </a:p>
          <a:p>
            <a:pPr marL="0" indent="0">
              <a:buNone/>
            </a:pPr>
            <a:endParaRPr lang="en-US" sz="2100" dirty="0"/>
          </a:p>
        </p:txBody>
      </p:sp>
    </p:spTree>
    <p:extLst>
      <p:ext uri="{BB962C8B-B14F-4D97-AF65-F5344CB8AC3E}">
        <p14:creationId xmlns:p14="http://schemas.microsoft.com/office/powerpoint/2010/main" val="6066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4B94306-C098-4644-AF63-108385D503C9}"/>
              </a:ext>
            </a:extLst>
          </p:cNvPr>
          <p:cNvSpPr/>
          <p:nvPr/>
        </p:nvSpPr>
        <p:spPr>
          <a:xfrm>
            <a:off x="2161309" y="713509"/>
            <a:ext cx="7869382" cy="5430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E253C5-EC7C-4D4F-A941-0DF2A1FC54F6}"/>
              </a:ext>
            </a:extLst>
          </p:cNvPr>
          <p:cNvSpPr txBox="1"/>
          <p:nvPr/>
        </p:nvSpPr>
        <p:spPr>
          <a:xfrm>
            <a:off x="2924825" y="1834716"/>
            <a:ext cx="6434710" cy="2862322"/>
          </a:xfrm>
          <a:prstGeom prst="rect">
            <a:avLst/>
          </a:prstGeom>
          <a:noFill/>
        </p:spPr>
        <p:txBody>
          <a:bodyPr wrap="square">
            <a:spAutoFit/>
          </a:bodyPr>
          <a:lstStyle/>
          <a:p>
            <a:pPr algn="ctr"/>
            <a:endParaRPr lang="en-US" sz="1800" dirty="0">
              <a:solidFill>
                <a:schemeClr val="accent4">
                  <a:lumMod val="20000"/>
                  <a:lumOff val="80000"/>
                </a:schemeClr>
              </a:solidFill>
            </a:endParaRPr>
          </a:p>
          <a:p>
            <a:pPr algn="ctr"/>
            <a:r>
              <a:rPr lang="en-US" sz="2400" b="1" dirty="0">
                <a:solidFill>
                  <a:schemeClr val="accent4">
                    <a:lumMod val="20000"/>
                    <a:lumOff val="80000"/>
                  </a:schemeClr>
                </a:solidFill>
              </a:rPr>
              <a:t>A Note about What to Expect from This Class</a:t>
            </a:r>
          </a:p>
          <a:p>
            <a:pPr algn="ctr"/>
            <a:endParaRPr lang="en-US" sz="1800" dirty="0">
              <a:solidFill>
                <a:schemeClr val="accent4">
                  <a:lumMod val="20000"/>
                  <a:lumOff val="80000"/>
                </a:schemeClr>
              </a:solidFill>
            </a:endParaRPr>
          </a:p>
          <a:p>
            <a:r>
              <a:rPr lang="en-US" sz="2000" b="0" dirty="0">
                <a:solidFill>
                  <a:schemeClr val="accent4">
                    <a:lumMod val="20000"/>
                    <a:lumOff val="80000"/>
                  </a:schemeClr>
                </a:solidFill>
              </a:rPr>
              <a:t>This term you’ll identify a problem to address and create a plan for addressing it. However, there isn’t enough time in one short academic quarter to put the plan into action. </a:t>
            </a:r>
          </a:p>
          <a:p>
            <a:endParaRPr lang="en-US" sz="2000" b="0" dirty="0">
              <a:solidFill>
                <a:schemeClr val="accent4">
                  <a:lumMod val="20000"/>
                  <a:lumOff val="80000"/>
                </a:schemeClr>
              </a:solidFill>
            </a:endParaRPr>
          </a:p>
          <a:p>
            <a:r>
              <a:rPr lang="en-US" sz="2000" b="0" dirty="0">
                <a:solidFill>
                  <a:schemeClr val="accent4">
                    <a:lumMod val="20000"/>
                    <a:lumOff val="80000"/>
                  </a:schemeClr>
                </a:solidFill>
              </a:rPr>
              <a:t>You’ll put the plan you create into action when you do your capstone project, if you choose to work on the same project</a:t>
            </a:r>
            <a:r>
              <a:rPr lang="en-US" sz="1800" b="0" dirty="0">
                <a:solidFill>
                  <a:schemeClr val="accent4">
                    <a:lumMod val="20000"/>
                    <a:lumOff val="80000"/>
                  </a:schemeClr>
                </a:solidFill>
              </a:rPr>
              <a:t>.</a:t>
            </a:r>
          </a:p>
        </p:txBody>
      </p:sp>
    </p:spTree>
    <p:extLst>
      <p:ext uri="{BB962C8B-B14F-4D97-AF65-F5344CB8AC3E}">
        <p14:creationId xmlns:p14="http://schemas.microsoft.com/office/powerpoint/2010/main" val="56921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EA4AB2-6E25-4AA8-A686-83365A7D56D4}"/>
              </a:ext>
            </a:extLst>
          </p:cNvPr>
          <p:cNvSpPr/>
          <p:nvPr/>
        </p:nvSpPr>
        <p:spPr>
          <a:xfrm>
            <a:off x="1481051" y="2288066"/>
            <a:ext cx="92298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do libraries mean to you?</a:t>
            </a:r>
          </a:p>
        </p:txBody>
      </p:sp>
    </p:spTree>
    <p:extLst>
      <p:ext uri="{BB962C8B-B14F-4D97-AF65-F5344CB8AC3E}">
        <p14:creationId xmlns:p14="http://schemas.microsoft.com/office/powerpoint/2010/main" val="27328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08EB7-F8D5-4C4B-BF72-9CBD89022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66339">
            <a:off x="294724" y="4302109"/>
            <a:ext cx="2404753" cy="2057400"/>
          </a:xfrm>
          <a:prstGeom prst="rect">
            <a:avLst/>
          </a:prstGeom>
        </p:spPr>
      </p:pic>
      <p:sp>
        <p:nvSpPr>
          <p:cNvPr id="3" name="TextBox 2">
            <a:extLst>
              <a:ext uri="{FF2B5EF4-FFF2-40B4-BE49-F238E27FC236}">
                <a16:creationId xmlns:a16="http://schemas.microsoft.com/office/drawing/2014/main" id="{DAD0902E-B38B-4DEB-A94E-8E0B63349627}"/>
              </a:ext>
            </a:extLst>
          </p:cNvPr>
          <p:cNvSpPr txBox="1"/>
          <p:nvPr/>
        </p:nvSpPr>
        <p:spPr>
          <a:xfrm>
            <a:off x="2476006" y="1174537"/>
            <a:ext cx="8264434" cy="4508927"/>
          </a:xfrm>
          <a:prstGeom prst="rect">
            <a:avLst/>
          </a:prstGeom>
          <a:noFill/>
        </p:spPr>
        <p:txBody>
          <a:bodyPr wrap="square">
            <a:spAutoFit/>
          </a:bodyPr>
          <a:lstStyle/>
          <a:p>
            <a:pPr marL="342900" indent="-342900">
              <a:spcBef>
                <a:spcPts val="600"/>
              </a:spcBef>
              <a:spcAft>
                <a:spcPts val="600"/>
              </a:spcAft>
              <a:buFont typeface="+mj-lt"/>
              <a:buAutoNum type="arabicPeriod"/>
            </a:pPr>
            <a:r>
              <a:rPr lang="en-US" sz="1900" dirty="0"/>
              <a:t>Post your introduction to the Week 1 discussion board. Try an audio or video intro (if you want to)! They’re more fun for the rest of us than just text.</a:t>
            </a:r>
          </a:p>
          <a:p>
            <a:pPr marL="342900" indent="-342900">
              <a:spcBef>
                <a:spcPts val="600"/>
              </a:spcBef>
              <a:spcAft>
                <a:spcPts val="600"/>
              </a:spcAft>
              <a:buFont typeface="+mj-lt"/>
              <a:buAutoNum type="arabicPeriod"/>
            </a:pPr>
            <a:r>
              <a:rPr lang="en-US" sz="1900" dirty="0"/>
              <a:t>Sign up for a working group for the term. Groups are listed on the discussion board.</a:t>
            </a:r>
          </a:p>
          <a:p>
            <a:pPr marL="342900" indent="-342900">
              <a:spcBef>
                <a:spcPts val="600"/>
              </a:spcBef>
              <a:spcAft>
                <a:spcPts val="600"/>
              </a:spcAft>
              <a:buFont typeface="+mj-lt"/>
              <a:buAutoNum type="arabicPeriod"/>
            </a:pPr>
            <a:r>
              <a:rPr lang="en-US" sz="1900" dirty="0"/>
              <a:t>Either attend this week’s Zoom class or read the Week 1 lecture slides posted on Blackboard with the Week 1 materials.</a:t>
            </a:r>
          </a:p>
          <a:p>
            <a:pPr marL="342900" indent="-342900">
              <a:spcBef>
                <a:spcPts val="600"/>
              </a:spcBef>
              <a:spcAft>
                <a:spcPts val="600"/>
              </a:spcAft>
              <a:buFont typeface="+mj-lt"/>
              <a:buAutoNum type="arabicPeriod"/>
            </a:pPr>
            <a:r>
              <a:rPr lang="en-US" sz="1900" dirty="0"/>
              <a:t>Complete the assigned readings for this week, as listed on the syllabus.</a:t>
            </a:r>
          </a:p>
          <a:p>
            <a:pPr marL="342900" indent="-342900">
              <a:spcBef>
                <a:spcPts val="600"/>
              </a:spcBef>
              <a:spcAft>
                <a:spcPts val="600"/>
              </a:spcAft>
              <a:buFont typeface="+mj-lt"/>
              <a:buAutoNum type="arabicPeriod"/>
            </a:pPr>
            <a:r>
              <a:rPr lang="en-US" sz="1900" dirty="0"/>
              <a:t>Work with your group to complete the "Define Your Design Challenge" and "Determine Your Group Roles" worksheets by the end of the week (Tuesday at midnight Eastern). You won't turn them in for a grade this week, but you need to complete them by the end of Week 1 to keep your group on schedule for the term. You’ll submit them in as part of your first written assignment, due at the end of Week 3.</a:t>
            </a:r>
          </a:p>
        </p:txBody>
      </p:sp>
    </p:spTree>
    <p:extLst>
      <p:ext uri="{BB962C8B-B14F-4D97-AF65-F5344CB8AC3E}">
        <p14:creationId xmlns:p14="http://schemas.microsoft.com/office/powerpoint/2010/main" val="198326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A0288-4460-47B7-BE78-31EC01447F88}"/>
              </a:ext>
            </a:extLst>
          </p:cNvPr>
          <p:cNvPicPr>
            <a:picLocks noChangeAspect="1"/>
          </p:cNvPicPr>
          <p:nvPr/>
        </p:nvPicPr>
        <p:blipFill rotWithShape="1">
          <a:blip r:embed="rId2">
            <a:extLst>
              <a:ext uri="{28A0092B-C50C-407E-A947-70E740481C1C}">
                <a14:useLocalDpi xmlns:a14="http://schemas.microsoft.com/office/drawing/2010/main" val="0"/>
              </a:ext>
            </a:extLst>
          </a:blip>
          <a:srcRect l="3571" t="43809" r="33001" b="20381"/>
          <a:stretch/>
        </p:blipFill>
        <p:spPr>
          <a:xfrm>
            <a:off x="883605" y="1672116"/>
            <a:ext cx="10424791" cy="3310577"/>
          </a:xfrm>
          <a:prstGeom prst="rect">
            <a:avLst/>
          </a:prstGeom>
          <a:ln w="25400" cmpd="thickThin">
            <a:solidFill>
              <a:schemeClr val="accent1"/>
            </a:solidFill>
          </a:ln>
        </p:spPr>
      </p:pic>
      <p:sp>
        <p:nvSpPr>
          <p:cNvPr id="4" name="TextBox 3">
            <a:extLst>
              <a:ext uri="{FF2B5EF4-FFF2-40B4-BE49-F238E27FC236}">
                <a16:creationId xmlns:a16="http://schemas.microsoft.com/office/drawing/2014/main" id="{0A322EE5-5E69-4EA2-85F8-58688AF80E59}"/>
              </a:ext>
            </a:extLst>
          </p:cNvPr>
          <p:cNvSpPr txBox="1"/>
          <p:nvPr/>
        </p:nvSpPr>
        <p:spPr>
          <a:xfrm>
            <a:off x="748145" y="6132945"/>
            <a:ext cx="3177310" cy="338554"/>
          </a:xfrm>
          <a:prstGeom prst="rect">
            <a:avLst/>
          </a:prstGeom>
          <a:noFill/>
        </p:spPr>
        <p:txBody>
          <a:bodyPr wrap="square" rtlCol="0">
            <a:spAutoFit/>
          </a:bodyPr>
          <a:lstStyle/>
          <a:p>
            <a:r>
              <a:rPr lang="en-US" sz="1600" dirty="0"/>
              <a:t>From Twitter, posted 07/13/21</a:t>
            </a:r>
          </a:p>
        </p:txBody>
      </p:sp>
    </p:spTree>
    <p:extLst>
      <p:ext uri="{BB962C8B-B14F-4D97-AF65-F5344CB8AC3E}">
        <p14:creationId xmlns:p14="http://schemas.microsoft.com/office/powerpoint/2010/main" val="1356326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TotalTime>
  <Words>1830</Words>
  <Application>Microsoft Office PowerPoint</Application>
  <PresentationFormat>Widescreen</PresentationFormat>
  <Paragraphs>125</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Century Gothic</vt:lpstr>
      <vt:lpstr>Palatino Linotype</vt:lpstr>
      <vt:lpstr>Symbol</vt:lpstr>
      <vt:lpstr>Times New Roman</vt:lpstr>
      <vt:lpstr>Trebuchet MS</vt:lpstr>
      <vt:lpstr>Office Theme</vt:lpstr>
      <vt:lpstr>INFO547: Design Thinking for Digital Community Service </vt:lpstr>
      <vt:lpstr>Welcome &amp; Introductions</vt:lpstr>
      <vt:lpstr>Course Learning Outcomes</vt:lpstr>
      <vt:lpstr>Course Plan</vt:lpstr>
      <vt:lpstr>Course Deliverables &amp; Grading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of Design Thinking in Libraries</vt:lpstr>
      <vt:lpstr>PowerPoint Presentation</vt:lpstr>
      <vt:lpstr>PowerPoint Presentation</vt:lpstr>
      <vt:lpstr>PowerPoint Presentation</vt:lpstr>
      <vt:lpstr>Another Design Thinking Example</vt:lpstr>
      <vt:lpstr>PowerPoint Presentation</vt:lpstr>
      <vt:lpstr>Project Seeds</vt:lpstr>
      <vt:lpstr>Project Seeds</vt:lpstr>
      <vt:lpstr>Week 1 Worksheet #1: Determine Your Group Roles</vt:lpstr>
      <vt:lpstr>Week 1 Worksheet #2: Define Your Design Challenge</vt:lpstr>
      <vt:lpstr>Friendly Reminders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INFO547: Design Thinking for Digital Community Service</dc:title>
  <dc:creator>dagosto1@outlook.com</dc:creator>
  <cp:lastModifiedBy>dagosto1@outlook.com</cp:lastModifiedBy>
  <cp:revision>79</cp:revision>
  <dcterms:created xsi:type="dcterms:W3CDTF">2021-01-11T23:20:20Z</dcterms:created>
  <dcterms:modified xsi:type="dcterms:W3CDTF">2022-01-05T16:48:44Z</dcterms:modified>
</cp:coreProperties>
</file>