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702" r:id="rId2"/>
  </p:sldMasterIdLst>
  <p:sldIdLst>
    <p:sldId id="256" r:id="rId3"/>
    <p:sldId id="257" r:id="rId4"/>
    <p:sldId id="264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75" r:id="rId13"/>
    <p:sldId id="274" r:id="rId14"/>
    <p:sldId id="282" r:id="rId15"/>
    <p:sldId id="278" r:id="rId16"/>
    <p:sldId id="283" r:id="rId17"/>
    <p:sldId id="284" r:id="rId18"/>
    <p:sldId id="273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8"/>
  </p:normalViewPr>
  <p:slideViewPr>
    <p:cSldViewPr snapToGrid="0" snapToObjects="1">
      <p:cViewPr varScale="1">
        <p:scale>
          <a:sx n="76" d="100"/>
          <a:sy n="76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/>
          </p:cNvSpPr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992868"/>
            <a:ext cx="121920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9400"/>
            <a:ext cx="12192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12192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18632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4648201"/>
          </a:xfrm>
          <a:prstGeom prst="rect">
            <a:avLst/>
          </a:prstGeom>
        </p:spPr>
        <p:txBody>
          <a:bodyPr vert="eaVert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4648201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defRPr baseline="0">
                <a:solidFill>
                  <a:schemeClr val="accent6"/>
                </a:solidFill>
              </a:defRPr>
            </a:lvl2pPr>
            <a:lvl3pPr>
              <a:defRPr baseline="0">
                <a:solidFill>
                  <a:schemeClr val="accent6"/>
                </a:solidFill>
              </a:defRPr>
            </a:lvl3pPr>
            <a:lvl4pPr>
              <a:defRPr baseline="0">
                <a:solidFill>
                  <a:schemeClr val="accent6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0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3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6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INFO546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9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9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0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4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609600"/>
            <a:ext cx="109728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9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04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573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52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27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21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6858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16000" y="2133600"/>
            <a:ext cx="10261600" cy="32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9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620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620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55639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1"/>
            <a:ext cx="5386917" cy="3763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655639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371601"/>
            <a:ext cx="5389033" cy="3763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>
                <a:solidFill>
                  <a:schemeClr val="accent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8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10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6593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799"/>
            <a:ext cx="4011084" cy="685800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0"/>
            <a:ext cx="6815667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47800"/>
            <a:ext cx="4011084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1981199"/>
            <a:ext cx="9753600" cy="3355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1763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t>7/30/20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0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8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5913119"/>
            <a:ext cx="12192000" cy="102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377355"/>
            <a:ext cx="162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8400" y="6377355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62701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867401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 descr="College_ComputingInformatics-onelin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72200"/>
            <a:ext cx="5058795" cy="5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INFO546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61C8F-82CA-FA40-9EC7-1CB0B561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/>
              <a:t>Week 1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F3DEC-FE1F-9C48-8AF8-FFF708D08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1120" y="2876315"/>
            <a:ext cx="3602567" cy="1096899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Introduction to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8010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E1D2A-97F1-E149-BBD2-4DAC3167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9186E3-EB46-D14B-9B33-E5AABFE0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9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E93-12EB-BF4C-9D8B-98C37EA7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would you define </a:t>
            </a:r>
            <a:r>
              <a:rPr lang="en-US" sz="2400" i="1" dirty="0"/>
              <a:t>lifecycle</a:t>
            </a:r>
            <a:r>
              <a:rPr lang="en-US" sz="2400" dirty="0"/>
              <a:t>? </a:t>
            </a:r>
          </a:p>
          <a:p>
            <a:pPr lvl="1"/>
            <a:r>
              <a:rPr lang="en-US" sz="2000" dirty="0"/>
              <a:t>How might it be useful as a heuristic in your own academic/personal/ professional life?</a:t>
            </a:r>
          </a:p>
          <a:p>
            <a:r>
              <a:rPr lang="en-US" sz="2400" dirty="0"/>
              <a:t>How would you define </a:t>
            </a:r>
            <a:r>
              <a:rPr lang="en-US" sz="2400" i="1" dirty="0"/>
              <a:t>model</a:t>
            </a:r>
            <a:r>
              <a:rPr lang="en-US" sz="2400" dirty="0"/>
              <a:t>? </a:t>
            </a:r>
          </a:p>
          <a:p>
            <a:pPr lvl="1"/>
            <a:r>
              <a:rPr lang="en-US" sz="2000" dirty="0"/>
              <a:t>How do you use models in your own academic/personal/professional life?</a:t>
            </a:r>
          </a:p>
          <a:p>
            <a:r>
              <a:rPr lang="en-US" sz="2400" dirty="0"/>
              <a:t>How might a model help you make your </a:t>
            </a:r>
            <a:r>
              <a:rPr lang="en-US" sz="2400" i="1" dirty="0"/>
              <a:t>data </a:t>
            </a:r>
            <a:r>
              <a:rPr lang="en-US" sz="2400" dirty="0"/>
              <a:t>reusable? </a:t>
            </a:r>
          </a:p>
        </p:txBody>
      </p:sp>
    </p:spTree>
    <p:extLst>
      <p:ext uri="{BB962C8B-B14F-4D97-AF65-F5344CB8AC3E}">
        <p14:creationId xmlns:p14="http://schemas.microsoft.com/office/powerpoint/2010/main" val="242741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The lifecycle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Biology: </a:t>
            </a:r>
          </a:p>
          <a:p>
            <a:pPr lvl="1"/>
            <a:r>
              <a:rPr lang="en-US" dirty="0"/>
              <a:t>Birth, maturity, reproduction, death/renewal</a:t>
            </a:r>
          </a:p>
          <a:p>
            <a:r>
              <a:rPr lang="en-US" dirty="0"/>
              <a:t>Hardware, software, and storage media—any one can fail at any time!</a:t>
            </a:r>
          </a:p>
          <a:p>
            <a:pPr lvl="1"/>
            <a:r>
              <a:rPr lang="en-US" dirty="0"/>
              <a:t>Can trigger loss of access or even loss of data</a:t>
            </a:r>
          </a:p>
          <a:p>
            <a:pPr lvl="1"/>
            <a:r>
              <a:rPr lang="en-US" dirty="0"/>
              <a:t>Integrity, reliability, retrievability, identifiability, usability all jeopardized</a:t>
            </a:r>
          </a:p>
          <a:p>
            <a:pPr lvl="1"/>
            <a:r>
              <a:rPr lang="en-US" dirty="0"/>
              <a:t>Squandered time and effort</a:t>
            </a:r>
          </a:p>
          <a:p>
            <a:pPr lvl="2"/>
            <a:r>
              <a:rPr lang="en-US" dirty="0"/>
              <a:t>E.g. recreation </a:t>
            </a:r>
          </a:p>
        </p:txBody>
      </p:sp>
    </p:spTree>
    <p:extLst>
      <p:ext uri="{BB962C8B-B14F-4D97-AF65-F5344CB8AC3E}">
        <p14:creationId xmlns:p14="http://schemas.microsoft.com/office/powerpoint/2010/main" val="26966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148" y="1216605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Example: Digital Curation Profile (DCP)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472" y="187003"/>
            <a:ext cx="5356246" cy="64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11" y="609600"/>
            <a:ext cx="318355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Example: ICPSR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96676" y="2160589"/>
            <a:ext cx="317658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Social science data</a:t>
            </a:r>
          </a:p>
          <a:p>
            <a:r>
              <a:rPr lang="en-US" dirty="0"/>
              <a:t>Preparation steps matched to each stage of research lifecycle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006" y="198579"/>
            <a:ext cx="5226862" cy="64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5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Example: Data Management Rollout at Oxford (</a:t>
            </a:r>
            <a:r>
              <a:rPr lang="en-US"/>
              <a:t>DaMaRO</a:t>
            </a:r>
            <a:r>
              <a:rPr lang="en-US" dirty="0"/>
              <a:t>)</a:t>
            </a:r>
            <a:endParaRPr lang="en-US"/>
          </a:p>
        </p:txBody>
      </p:sp>
      <p:pic>
        <p:nvPicPr>
          <p:cNvPr id="4" name="Content Placeholder 3" descr="A screenshot of text&#10;&#10;Description automatically generate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474" y="2159331"/>
            <a:ext cx="6316294" cy="363186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97933" y="2160589"/>
            <a:ext cx="2927185" cy="388077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Strong demand but lack awareness</a:t>
            </a:r>
          </a:p>
          <a:p>
            <a:r>
              <a:rPr lang="en-US" dirty="0"/>
              <a:t>Guiding principles:</a:t>
            </a:r>
          </a:p>
          <a:p>
            <a:pPr lvl="1"/>
            <a:r>
              <a:rPr lang="en-US" sz="1800" dirty="0"/>
              <a:t>Researcher-centric</a:t>
            </a:r>
          </a:p>
          <a:p>
            <a:pPr lvl="1"/>
            <a:r>
              <a:rPr lang="en-US" sz="1800" dirty="0"/>
              <a:t>Sustainable collaborations</a:t>
            </a:r>
          </a:p>
          <a:p>
            <a:r>
              <a:rPr lang="en-US" dirty="0"/>
              <a:t>Structure: </a:t>
            </a:r>
          </a:p>
          <a:p>
            <a:pPr lvl="1"/>
            <a:r>
              <a:rPr lang="en-US" sz="1800" dirty="0"/>
              <a:t>Lifecycle actions at top</a:t>
            </a:r>
          </a:p>
          <a:p>
            <a:pPr lvl="1"/>
            <a:r>
              <a:rPr lang="en-US" sz="1800" dirty="0"/>
              <a:t>Links throughout </a:t>
            </a:r>
          </a:p>
          <a:p>
            <a:pPr lvl="1"/>
            <a:r>
              <a:rPr lang="en-US" sz="1800" dirty="0"/>
              <a:t>Data Bank = archive</a:t>
            </a:r>
          </a:p>
          <a:p>
            <a:pPr lvl="1"/>
            <a:r>
              <a:rPr lang="en-US" sz="1800" dirty="0"/>
              <a:t>Data Finder = registry</a:t>
            </a:r>
          </a:p>
        </p:txBody>
      </p:sp>
    </p:spTree>
    <p:extLst>
      <p:ext uri="{BB962C8B-B14F-4D97-AF65-F5344CB8AC3E}">
        <p14:creationId xmlns:p14="http://schemas.microsoft.com/office/powerpoint/2010/main" val="416618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Example: California Digital Library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20020" y="2160589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Focus on UC researchers</a:t>
            </a:r>
          </a:p>
          <a:p>
            <a:r>
              <a:rPr lang="en-US" dirty="0"/>
              <a:t>Researcher/librarian symbiosis</a:t>
            </a:r>
          </a:p>
          <a:p>
            <a:r>
              <a:rPr lang="en-US" dirty="0"/>
              <a:t>EZID for citations</a:t>
            </a:r>
          </a:p>
          <a:p>
            <a:r>
              <a:rPr lang="en-US" dirty="0"/>
              <a:t>DMPTool for DMPs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14" r="3" b="3"/>
          <a:stretch/>
        </p:blipFill>
        <p:spPr>
          <a:xfrm>
            <a:off x="677334" y="2159330"/>
            <a:ext cx="6507208" cy="46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588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/>
              <a:t>Digital Curation Centre (DCC) Lifecycle Model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67" t="9091" r="5721" b="2"/>
          <a:stretch/>
        </p:blipFill>
        <p:spPr>
          <a:xfrm>
            <a:off x="724007" y="601927"/>
            <a:ext cx="6521773" cy="56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Limitations of lifecycle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1) Idealized </a:t>
            </a:r>
          </a:p>
          <a:p>
            <a:r>
              <a:rPr lang="en-US" dirty="0"/>
              <a:t>2) Downplay complexity </a:t>
            </a:r>
          </a:p>
          <a:p>
            <a:r>
              <a:rPr lang="en-US" dirty="0"/>
              <a:t>3) Reflect biases of those who created them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Questions to pose in developing a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1) Scope</a:t>
            </a:r>
          </a:p>
          <a:p>
            <a:pPr lvl="1"/>
            <a:r>
              <a:rPr lang="en-US" dirty="0"/>
              <a:t>Level of services to be offered?</a:t>
            </a:r>
          </a:p>
          <a:p>
            <a:pPr lvl="1"/>
            <a:r>
              <a:rPr lang="en-US" dirty="0"/>
              <a:t>Audience(s)? </a:t>
            </a:r>
          </a:p>
          <a:p>
            <a:r>
              <a:rPr lang="en-US" dirty="0"/>
              <a:t>2) Integrating best practices/community standards</a:t>
            </a:r>
          </a:p>
          <a:p>
            <a:r>
              <a:rPr lang="en-US" dirty="0"/>
              <a:t>3) Representing real world activities</a:t>
            </a:r>
          </a:p>
          <a:p>
            <a:pPr lvl="1"/>
            <a:r>
              <a:rPr lang="en-US" dirty="0"/>
              <a:t>Current practices? Rationale for them? </a:t>
            </a:r>
          </a:p>
          <a:p>
            <a:pPr lvl="1"/>
            <a:r>
              <a:rPr lang="en-US" dirty="0"/>
              <a:t>Any gaps between current and ideal practice?</a:t>
            </a:r>
          </a:p>
        </p:txBody>
      </p:sp>
    </p:spTree>
    <p:extLst>
      <p:ext uri="{BB962C8B-B14F-4D97-AF65-F5344CB8AC3E}">
        <p14:creationId xmlns:p14="http://schemas.microsoft.com/office/powerpoint/2010/main" val="11474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7BA1-A26F-554B-B86E-441243A9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Welcome and 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BF1F4-232F-0646-A2FF-B7E0414CA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6386" y="3962088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7B0AB2-E3A7-FC4A-BE64-7EFF7441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5247978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From our reading: The data life cycle applied to our own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91B238-C897-4446-A52D-8FE12D996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01" y="306565"/>
            <a:ext cx="11514494" cy="48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9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98B0F8-1F05-CC47-912F-B0BFCCDC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/>
              <a:t>From our reading: Revisiting the Data Lifecycle with Big Data Curation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B2304B-2540-E741-A6F5-8E593380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229" y="934222"/>
            <a:ext cx="646951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1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B4E59C1-11D0-1E4D-99C3-59BEAACB3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102" y="617905"/>
            <a:ext cx="6782224" cy="54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5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9D87333E-4EBA-D541-AFD9-D570DC48F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987" y="642228"/>
            <a:ext cx="7329984" cy="57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B3ED3651-A5D4-BE49-8EB2-D9E5FA8B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217" r="1" b="-2480"/>
          <a:stretch/>
        </p:blipFill>
        <p:spPr>
          <a:xfrm>
            <a:off x="1542390" y="358581"/>
            <a:ext cx="9202081" cy="64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5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B3ED3651-A5D4-BE49-8EB2-D9E5FA8B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217" r="1" b="79544"/>
          <a:stretch/>
        </p:blipFill>
        <p:spPr>
          <a:xfrm>
            <a:off x="1542390" y="358582"/>
            <a:ext cx="9202081" cy="13008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137D7D-9402-184D-9B93-B930525D1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5" y="1659468"/>
            <a:ext cx="8881806" cy="50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7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B3ED3651-A5D4-BE49-8EB2-D9E5FA8B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-217" r="1" b="79544"/>
          <a:stretch/>
        </p:blipFill>
        <p:spPr>
          <a:xfrm>
            <a:off x="1542390" y="358582"/>
            <a:ext cx="9202081" cy="1300886"/>
          </a:xfrm>
          <a:prstGeom prst="rect">
            <a:avLst/>
          </a:prstGeom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7C86D3C9-D51D-4F4D-B790-66994E564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659468"/>
            <a:ext cx="8770010" cy="51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2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6BA424-38C0-AF49-8AB6-C4080DA2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4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46EBA77-DA6B-5D43-945B-5B345869A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0" r="1" b="848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22E6ED-B746-A148-9184-7632C090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Hello!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590AB-B845-864E-AE13-7C4CF03E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 dirty="0"/>
              <a:t>I am Dr. Erjia Yan, associate professor of information science. Yes, the photo is five years old…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500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1AD6-5E12-194D-A8E6-3EBCD182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Let’s review the syllabus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6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292889-D2F9-0249-B20C-F789320B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Grading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8ACCC1-3BAF-9F46-9D47-2D4C3F073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480604"/>
              </p:ext>
            </p:extLst>
          </p:nvPr>
        </p:nvGraphicFramePr>
        <p:xfrm>
          <a:off x="665077" y="642938"/>
          <a:ext cx="10861849" cy="3286127"/>
        </p:xfrm>
        <a:graphic>
          <a:graphicData uri="http://schemas.openxmlformats.org/drawingml/2006/table">
            <a:tbl>
              <a:tblPr firstRow="1" firstCol="1" bandCol="1">
                <a:tableStyleId>{BC89EF96-8CEA-46FF-86C4-4CE0E7609802}</a:tableStyleId>
              </a:tblPr>
              <a:tblGrid>
                <a:gridCol w="3147992">
                  <a:extLst>
                    <a:ext uri="{9D8B030D-6E8A-4147-A177-3AD203B41FA5}">
                      <a16:colId xmlns:a16="http://schemas.microsoft.com/office/drawing/2014/main" val="2335797126"/>
                    </a:ext>
                  </a:extLst>
                </a:gridCol>
                <a:gridCol w="1756471">
                  <a:extLst>
                    <a:ext uri="{9D8B030D-6E8A-4147-A177-3AD203B41FA5}">
                      <a16:colId xmlns:a16="http://schemas.microsoft.com/office/drawing/2014/main" val="3056993400"/>
                    </a:ext>
                  </a:extLst>
                </a:gridCol>
                <a:gridCol w="3531397">
                  <a:extLst>
                    <a:ext uri="{9D8B030D-6E8A-4147-A177-3AD203B41FA5}">
                      <a16:colId xmlns:a16="http://schemas.microsoft.com/office/drawing/2014/main" val="1770048747"/>
                    </a:ext>
                  </a:extLst>
                </a:gridCol>
                <a:gridCol w="2425989">
                  <a:extLst>
                    <a:ext uri="{9D8B030D-6E8A-4147-A177-3AD203B41FA5}">
                      <a16:colId xmlns:a16="http://schemas.microsoft.com/office/drawing/2014/main" val="3985751002"/>
                    </a:ext>
                  </a:extLst>
                </a:gridCol>
              </a:tblGrid>
              <a:tr h="4375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Task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Weight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Topic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Due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3803445134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Course participation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10%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Class attendance and discussion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Throughout the term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3956643461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Assignment 1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15%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Understanding communities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Week 3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1767474399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Assignment 2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20%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Data collection and analytics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Week 5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3105423359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Assignment 3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20%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Proposal for community partner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Week 7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2140860994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Final report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30%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Final report</a:t>
                      </a:r>
                      <a:endParaRPr lang="en-US" sz="15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End of the term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79912027"/>
                  </a:ext>
                </a:extLst>
              </a:tr>
              <a:tr h="66079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Feedback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267891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5%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Community partner feedback to project</a:t>
                      </a:r>
                      <a:endParaRPr lang="en-US" sz="15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End of the term</a:t>
                      </a:r>
                      <a:endParaRPr 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8594" marR="66973" marT="89297" marB="89297"/>
                </a:tc>
                <a:extLst>
                  <a:ext uri="{0D108BD9-81ED-4DB2-BD59-A6C34878D82A}">
                    <a16:rowId xmlns:a16="http://schemas.microsoft.com/office/drawing/2014/main" val="2273913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5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59030A-DF06-BD40-AB21-3EBD1322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threads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E9BA4-F27A-A94D-A13C-A812601C06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AC56F-FCD3-1843-B5CC-FBFBEA8356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Community problem</a:t>
            </a:r>
          </a:p>
        </p:txBody>
      </p:sp>
    </p:spTree>
    <p:extLst>
      <p:ext uri="{BB962C8B-B14F-4D97-AF65-F5344CB8AC3E}">
        <p14:creationId xmlns:p14="http://schemas.microsoft.com/office/powerpoint/2010/main" val="346374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C7A601-9AF4-1942-9A9D-748A5247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to identify a community partner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F214B-2945-BA49-AC21-82E62333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There are three options to identify a community partner: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get assigned with a partner by the instructor;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identify a partner by the team;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team member who has a real-world community problem serving as the partner.</a:t>
            </a:r>
          </a:p>
          <a:p>
            <a:r>
              <a:rPr lang="en-US" sz="2000" dirty="0"/>
              <a:t>The latter two options </a:t>
            </a:r>
            <a:r>
              <a:rPr lang="en-US" sz="2000" b="1" dirty="0"/>
              <a:t>require instructor’s confirmation</a:t>
            </a:r>
            <a:r>
              <a:rPr lang="en-US" sz="2000" dirty="0"/>
              <a:t> to validate the scope and relevance of the community problem. </a:t>
            </a:r>
          </a:p>
          <a:p>
            <a:r>
              <a:rPr lang="en-US" sz="2000" dirty="0"/>
              <a:t>The community partner should be identified and communicated with </a:t>
            </a:r>
            <a:r>
              <a:rPr lang="en-US" sz="2000" b="1" dirty="0"/>
              <a:t>as early as possible</a:t>
            </a:r>
            <a:r>
              <a:rPr lang="en-US" sz="2000" dirty="0"/>
              <a:t>, ideally before the end of week 3. If by week 5 the team has not identified a community partner, then the team should self-elect a real-world community problem closely related to members of the team (option 3).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61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E015-7301-794F-8673-E6B8F75B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D816-0028-D045-AA08-B702EFD0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Excel</a:t>
            </a:r>
          </a:p>
          <a:p>
            <a:r>
              <a:rPr lang="en-US" sz="2800" dirty="0"/>
              <a:t>R</a:t>
            </a:r>
          </a:p>
          <a:p>
            <a:endParaRPr lang="en-US" sz="2800" dirty="0"/>
          </a:p>
          <a:p>
            <a:r>
              <a:rPr lang="en-US" sz="2800" dirty="0"/>
              <a:t>No prior knowledge in programming or statistics is required. We will have lab sessions to provide step-by-step instructions.</a:t>
            </a:r>
          </a:p>
        </p:txBody>
      </p:sp>
    </p:spTree>
    <p:extLst>
      <p:ext uri="{BB962C8B-B14F-4D97-AF65-F5344CB8AC3E}">
        <p14:creationId xmlns:p14="http://schemas.microsoft.com/office/powerpoint/2010/main" val="401972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0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DCDE59-80CB-3E42-BF29-41C69856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Let’s take a 10 min break</a:t>
            </a:r>
          </a:p>
        </p:txBody>
      </p:sp>
    </p:spTree>
    <p:extLst>
      <p:ext uri="{BB962C8B-B14F-4D97-AF65-F5344CB8AC3E}">
        <p14:creationId xmlns:p14="http://schemas.microsoft.com/office/powerpoint/2010/main" val="3620685746"/>
      </p:ext>
    </p:extLst>
  </p:cSld>
  <p:clrMapOvr>
    <a:masterClrMapping/>
  </p:clrMapOvr>
</p:sld>
</file>

<file path=ppt/theme/theme1.xml><?xml version="1.0" encoding="utf-8"?>
<a:theme xmlns:a="http://schemas.openxmlformats.org/drawingml/2006/main" name="drexel">
  <a:themeElements>
    <a:clrScheme name="Custom 4">
      <a:dk1>
        <a:srgbClr val="FFC600"/>
      </a:dk1>
      <a:lt1>
        <a:srgbClr val="FFFFFF"/>
      </a:lt1>
      <a:dk2>
        <a:srgbClr val="003478"/>
      </a:dk2>
      <a:lt2>
        <a:srgbClr val="FFC600"/>
      </a:lt2>
      <a:accent1>
        <a:srgbClr val="75AADB"/>
      </a:accent1>
      <a:accent2>
        <a:srgbClr val="9C182F"/>
      </a:accent2>
      <a:accent3>
        <a:srgbClr val="959300"/>
      </a:accent3>
      <a:accent4>
        <a:srgbClr val="006098"/>
      </a:accent4>
      <a:accent5>
        <a:srgbClr val="FF7D00"/>
      </a:accent5>
      <a:accent6>
        <a:srgbClr val="3F3F3F"/>
      </a:accent6>
      <a:hlink>
        <a:srgbClr val="595959"/>
      </a:hlink>
      <a:folHlink>
        <a:srgbClr val="7F7F7F"/>
      </a:folHlink>
    </a:clrScheme>
    <a:fontScheme name="ischool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exel" id="{2AAE3CF3-40A9-BE41-8983-FAB0BD72FA83}" vid="{C9DE7A7E-179C-3941-89F6-0C35887B578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drexel</vt:lpstr>
      <vt:lpstr>Facet</vt:lpstr>
      <vt:lpstr>Week 1</vt:lpstr>
      <vt:lpstr>Welcome and introduction</vt:lpstr>
      <vt:lpstr>Hello!</vt:lpstr>
      <vt:lpstr>Let’s review the syllabus</vt:lpstr>
      <vt:lpstr>Grading </vt:lpstr>
      <vt:lpstr>Two threads</vt:lpstr>
      <vt:lpstr>Options to identify a community partner</vt:lpstr>
      <vt:lpstr>Tools to use</vt:lpstr>
      <vt:lpstr>Let’s take a 10 min break</vt:lpstr>
      <vt:lpstr>PowerPoint Presentation</vt:lpstr>
      <vt:lpstr>Data lifecycle</vt:lpstr>
      <vt:lpstr>The lifecycle</vt:lpstr>
      <vt:lpstr>Example: Digital Curation Profile (DCP)</vt:lpstr>
      <vt:lpstr>Example: ICPSR</vt:lpstr>
      <vt:lpstr>Example: Data Management Rollout at Oxford (DaMaRO)</vt:lpstr>
      <vt:lpstr>Example: California Digital Library</vt:lpstr>
      <vt:lpstr>Digital Curation Centre (DCC) Lifecycle Model</vt:lpstr>
      <vt:lpstr>Limitations of lifecycle models</vt:lpstr>
      <vt:lpstr>Questions to pose in developing a model</vt:lpstr>
      <vt:lpstr>From our reading: The data life cycle applied to our own data</vt:lpstr>
      <vt:lpstr>From our reading: Revisiting the Data Lifecycle with Big Data Curation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Yan,Erjia</dc:creator>
  <cp:lastModifiedBy>Yan,Erjia</cp:lastModifiedBy>
  <cp:revision>1</cp:revision>
  <dcterms:created xsi:type="dcterms:W3CDTF">2020-07-30T14:33:18Z</dcterms:created>
  <dcterms:modified xsi:type="dcterms:W3CDTF">2020-07-30T14:33:23Z</dcterms:modified>
</cp:coreProperties>
</file>